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20"/>
  </p:notesMasterIdLst>
  <p:sldIdLst>
    <p:sldId id="256" r:id="rId2"/>
    <p:sldId id="345" r:id="rId3"/>
    <p:sldId id="347" r:id="rId4"/>
    <p:sldId id="364" r:id="rId5"/>
    <p:sldId id="365" r:id="rId6"/>
    <p:sldId id="366" r:id="rId7"/>
    <p:sldId id="348" r:id="rId8"/>
    <p:sldId id="350" r:id="rId9"/>
    <p:sldId id="351" r:id="rId10"/>
    <p:sldId id="367" r:id="rId11"/>
    <p:sldId id="368" r:id="rId12"/>
    <p:sldId id="353" r:id="rId13"/>
    <p:sldId id="355" r:id="rId14"/>
    <p:sldId id="356" r:id="rId15"/>
    <p:sldId id="369" r:id="rId16"/>
    <p:sldId id="370" r:id="rId17"/>
    <p:sldId id="371" r:id="rId18"/>
    <p:sldId id="360" r:id="rId1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浅色样式 2 - 强调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浅色样式 2 - 强调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34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A49C7D-8086-4B0F-BBDB-3BCBA127F2C7}" type="datetimeFigureOut">
              <a:rPr lang="zh-CN" altLang="en-US" smtClean="0"/>
              <a:pPr/>
              <a:t>2014/11/26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67005B-B10F-4AFB-A4F4-BBFCD8E32801}"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067005B-B10F-4AFB-A4F4-BBFCD8E32801}" type="slidenum">
              <a:rPr lang="zh-CN" altLang="en-US" smtClean="0"/>
              <a:pPr/>
              <a:t>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txBody>
          <a:bodyPr/>
          <a:lstStyle>
            <a:lvl1pPr>
              <a:defRPr b="1">
                <a:solidFill>
                  <a:schemeClr val="tx2">
                    <a:lumMod val="50000"/>
                  </a:schemeClr>
                </a:solidFill>
                <a:latin typeface="黑体" pitchFamily="49" charset="-122"/>
                <a:ea typeface="黑体" pitchFamily="49" charset="-122"/>
                <a:cs typeface="Tahoma" pitchFamily="34" charset="0"/>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txBody>
          <a:bodyPr/>
          <a:lstStyle>
            <a:lvl1pPr marL="0" indent="0" algn="ctr">
              <a:buNone/>
              <a:defRPr>
                <a:solidFill>
                  <a:schemeClr val="tx2">
                    <a:lumMod val="50000"/>
                  </a:schemeClr>
                </a:solidFill>
                <a:latin typeface="黑体" pitchFamily="49" charset="-122"/>
                <a:ea typeface="黑体" pitchFamily="49" charset="-122"/>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p:txBody>
          <a:bodyPr/>
          <a:lstStyle/>
          <a:p>
            <a:fld id="{8184D91A-7414-46B3-BC69-CC018A80CF9A}" type="datetime1">
              <a:rPr lang="zh-CN" altLang="en-US" smtClean="0"/>
              <a:pPr/>
              <a:t>2014/11/26</a:t>
            </a:fld>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03EAC226-F100-4C13-85EE-15408D99CCB4}" type="slidenum">
              <a:rPr lang="zh-CN" altLang="en-US" smtClean="0"/>
              <a:pPr/>
              <a:t>‹#›</a:t>
            </a:fld>
            <a:endParaRPr lang="zh-CN" altLang="en-US"/>
          </a:p>
        </p:txBody>
      </p:sp>
      <p:sp>
        <p:nvSpPr>
          <p:cNvPr id="7" name="TextBox 6"/>
          <p:cNvSpPr txBox="1"/>
          <p:nvPr userDrawn="1"/>
        </p:nvSpPr>
        <p:spPr>
          <a:xfrm>
            <a:off x="-18000" y="-27384"/>
            <a:ext cx="9180000" cy="720000"/>
          </a:xfrm>
          <a:prstGeom prst="rect">
            <a:avLst/>
          </a:prstGeom>
          <a:gradFill flip="none" rotWithShape="1">
            <a:gsLst>
              <a:gs pos="0">
                <a:srgbClr val="002060"/>
              </a:gs>
              <a:gs pos="39999">
                <a:srgbClr val="0A128C"/>
              </a:gs>
              <a:gs pos="70000">
                <a:srgbClr val="181CC7"/>
              </a:gs>
              <a:gs pos="88000">
                <a:srgbClr val="7005D4"/>
              </a:gs>
              <a:gs pos="100000">
                <a:srgbClr val="8C3D91"/>
              </a:gs>
            </a:gsLst>
            <a:lin ang="0" scaled="0"/>
            <a:tileRect/>
          </a:gradFill>
        </p:spPr>
        <p:txBody>
          <a:bodyPr wrap="none" rtlCol="0">
            <a:spAutoFit/>
          </a:bodyPr>
          <a:lstStyle/>
          <a:p>
            <a:endParaRPr lang="zh-CN" altLang="en-US" dirty="0"/>
          </a:p>
        </p:txBody>
      </p:sp>
      <p:sp>
        <p:nvSpPr>
          <p:cNvPr id="8" name="标题 1"/>
          <p:cNvSpPr txBox="1">
            <a:spLocks/>
          </p:cNvSpPr>
          <p:nvPr userDrawn="1"/>
        </p:nvSpPr>
        <p:spPr>
          <a:xfrm>
            <a:off x="457200" y="-27384"/>
            <a:ext cx="8229600" cy="720000"/>
          </a:xfrm>
          <a:prstGeom prst="rect">
            <a:avLst/>
          </a:prstGeom>
          <a:ln>
            <a:noFill/>
          </a:ln>
        </p:spPr>
        <p:txBody>
          <a:bodyPr vert="horz" lIns="91440" tIns="45720" rIns="91440" bIns="45720" rtlCol="0" anchor="ctr">
            <a:normAutofit/>
          </a:bodyPr>
          <a:lstStyle>
            <a:lvl1pPr>
              <a:defRPr>
                <a:solidFill>
                  <a:schemeClr val="bg1"/>
                </a:solidFill>
                <a:latin typeface="+mj-lt"/>
                <a:cs typeface="Tahoma"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800" b="1" i="1" u="none" strike="noStrike" kern="1200" cap="none" spc="0" normalizeH="0" baseline="0" noProof="0" dirty="0" smtClean="0">
                <a:ln>
                  <a:noFill/>
                </a:ln>
                <a:solidFill>
                  <a:schemeClr val="bg1"/>
                </a:solidFill>
                <a:effectLst/>
                <a:uLnTx/>
                <a:uFillTx/>
                <a:latin typeface="黑体" pitchFamily="49" charset="-122"/>
                <a:ea typeface="黑体" pitchFamily="49" charset="-122"/>
                <a:cs typeface="Tahoma" pitchFamily="34" charset="0"/>
              </a:rPr>
              <a:t>济南大学学科方向团队建设立项论证会</a:t>
            </a:r>
            <a:endParaRPr kumimoji="0" lang="zh-CN" altLang="en-US" sz="1800" b="1" i="1" u="none" strike="noStrike" kern="1200" cap="none" spc="0" normalizeH="0" baseline="0" noProof="0" dirty="0">
              <a:ln>
                <a:noFill/>
              </a:ln>
              <a:solidFill>
                <a:schemeClr val="bg1"/>
              </a:solidFill>
              <a:effectLst/>
              <a:uLnTx/>
              <a:uFillTx/>
              <a:latin typeface="黑体" pitchFamily="49" charset="-122"/>
              <a:ea typeface="黑体" pitchFamily="49" charset="-122"/>
              <a:cs typeface="Tahoma" pitchFamily="34" charset="0"/>
            </a:endParaRPr>
          </a:p>
        </p:txBody>
      </p:sp>
      <p:pic>
        <p:nvPicPr>
          <p:cNvPr id="9" name="图片 8" descr="ujn.png"/>
          <p:cNvPicPr>
            <a:picLocks noChangeAspect="1"/>
          </p:cNvPicPr>
          <p:nvPr userDrawn="1"/>
        </p:nvPicPr>
        <p:blipFill>
          <a:blip r:embed="rId2" cstate="print"/>
          <a:stretch>
            <a:fillRect/>
          </a:stretch>
        </p:blipFill>
        <p:spPr>
          <a:xfrm>
            <a:off x="8136496" y="-27384"/>
            <a:ext cx="720000" cy="720000"/>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3F1A480-AAB1-4432-9341-69701135AA12}" type="datetime1">
              <a:rPr lang="zh-CN" altLang="en-US" smtClean="0"/>
              <a:pPr/>
              <a:t>2014/11/26</a:t>
            </a:fld>
            <a:endParaRPr lang="zh-CN" altLang="en-US"/>
          </a:p>
        </p:txBody>
      </p:sp>
      <p:sp>
        <p:nvSpPr>
          <p:cNvPr id="5" name="页脚占位符 4"/>
          <p:cNvSpPr>
            <a:spLocks noGrp="1"/>
          </p:cNvSpPr>
          <p:nvPr>
            <p:ph type="ftr" sz="quarter" idx="11"/>
          </p:nvPr>
        </p:nvSpPr>
        <p:spPr/>
        <p:txBody>
          <a:bodyPr/>
          <a:lstStyle/>
          <a:p>
            <a:r>
              <a:rPr lang="en-US" altLang="zh-CN" smtClean="0"/>
              <a:t>Dense Matter from Chiral Effective Theory, Changchun</a:t>
            </a:r>
            <a:endParaRPr lang="zh-CN" altLang="en-US"/>
          </a:p>
        </p:txBody>
      </p:sp>
      <p:sp>
        <p:nvSpPr>
          <p:cNvPr id="6" name="灯片编号占位符 5"/>
          <p:cNvSpPr>
            <a:spLocks noGrp="1"/>
          </p:cNvSpPr>
          <p:nvPr>
            <p:ph type="sldNum" sz="quarter" idx="12"/>
          </p:nvPr>
        </p:nvSpPr>
        <p:spPr/>
        <p:txBody>
          <a:bodyPr/>
          <a:lstStyle/>
          <a:p>
            <a:fld id="{03EAC226-F100-4C13-85EE-15408D99CCB4}" type="slidenum">
              <a:rPr lang="zh-CN" altLang="en-US" smtClean="0"/>
              <a:pPr/>
              <a:t>‹#›</a:t>
            </a:fld>
            <a:endParaRPr lang="zh-CN" altLang="en-US"/>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DBBFB51-E192-4CE8-A34D-6002301779F6}" type="datetime1">
              <a:rPr lang="zh-CN" altLang="en-US" smtClean="0"/>
              <a:pPr/>
              <a:t>2014/11/26</a:t>
            </a:fld>
            <a:endParaRPr lang="zh-CN" altLang="en-US"/>
          </a:p>
        </p:txBody>
      </p:sp>
      <p:sp>
        <p:nvSpPr>
          <p:cNvPr id="5" name="页脚占位符 4"/>
          <p:cNvSpPr>
            <a:spLocks noGrp="1"/>
          </p:cNvSpPr>
          <p:nvPr>
            <p:ph type="ftr" sz="quarter" idx="11"/>
          </p:nvPr>
        </p:nvSpPr>
        <p:spPr/>
        <p:txBody>
          <a:bodyPr/>
          <a:lstStyle/>
          <a:p>
            <a:r>
              <a:rPr lang="en-US" altLang="zh-CN" smtClean="0"/>
              <a:t>Dense Matter from Chiral Effective Theory, Changchun</a:t>
            </a:r>
            <a:endParaRPr lang="zh-CN" altLang="en-US"/>
          </a:p>
        </p:txBody>
      </p:sp>
      <p:sp>
        <p:nvSpPr>
          <p:cNvPr id="6" name="灯片编号占位符 5"/>
          <p:cNvSpPr>
            <a:spLocks noGrp="1"/>
          </p:cNvSpPr>
          <p:nvPr>
            <p:ph type="sldNum" sz="quarter" idx="12"/>
          </p:nvPr>
        </p:nvSpPr>
        <p:spPr/>
        <p:txBody>
          <a:bodyPr/>
          <a:lstStyle/>
          <a:p>
            <a:fld id="{03EAC226-F100-4C13-85EE-15408D99CCB4}" type="slidenum">
              <a:rPr lang="zh-CN" altLang="en-US" smtClean="0"/>
              <a:pPr/>
              <a:t>‹#›</a:t>
            </a:fld>
            <a:endParaRPr lang="zh-CN" altLang="en-US"/>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1" name="TextBox 10"/>
          <p:cNvSpPr txBox="1"/>
          <p:nvPr userDrawn="1"/>
        </p:nvSpPr>
        <p:spPr>
          <a:xfrm>
            <a:off x="-18000" y="1644"/>
            <a:ext cx="9180000" cy="720000"/>
          </a:xfrm>
          <a:prstGeom prst="rect">
            <a:avLst/>
          </a:prstGeom>
          <a:gradFill flip="none" rotWithShape="1">
            <a:gsLst>
              <a:gs pos="0">
                <a:srgbClr val="002060"/>
              </a:gs>
              <a:gs pos="39999">
                <a:srgbClr val="0A128C"/>
              </a:gs>
              <a:gs pos="70000">
                <a:srgbClr val="181CC7"/>
              </a:gs>
              <a:gs pos="88000">
                <a:srgbClr val="7005D4"/>
              </a:gs>
              <a:gs pos="100000">
                <a:srgbClr val="8C3D91"/>
              </a:gs>
            </a:gsLst>
            <a:lin ang="0" scaled="0"/>
            <a:tileRect/>
          </a:gradFill>
        </p:spPr>
        <p:txBody>
          <a:bodyPr wrap="none" rtlCol="0">
            <a:spAutoFit/>
          </a:bodyPr>
          <a:lstStyle/>
          <a:p>
            <a:endParaRPr lang="zh-CN" altLang="en-US" dirty="0"/>
          </a:p>
        </p:txBody>
      </p:sp>
      <p:sp>
        <p:nvSpPr>
          <p:cNvPr id="3" name="内容占位符 2"/>
          <p:cNvSpPr>
            <a:spLocks noGrp="1"/>
          </p:cNvSpPr>
          <p:nvPr>
            <p:ph idx="1"/>
          </p:nvPr>
        </p:nvSpPr>
        <p:spPr>
          <a:xfrm>
            <a:off x="457200" y="779218"/>
            <a:ext cx="8229600" cy="5832000"/>
          </a:xfrm>
        </p:spPr>
        <p:txBody>
          <a:bodyPr/>
          <a:lstStyle>
            <a:lvl1pPr>
              <a:defRPr>
                <a:solidFill>
                  <a:schemeClr val="tx2">
                    <a:lumMod val="50000"/>
                  </a:schemeClr>
                </a:solidFill>
                <a:latin typeface="黑体" pitchFamily="49" charset="-122"/>
                <a:ea typeface="黑体" pitchFamily="49" charset="-122"/>
                <a:cs typeface="Tahoma" pitchFamily="34" charset="0"/>
              </a:defRPr>
            </a:lvl1pPr>
            <a:lvl2pPr>
              <a:buClr>
                <a:srgbClr val="FF0000"/>
              </a:buClr>
              <a:buSzPct val="100000"/>
              <a:buFont typeface="Arial" pitchFamily="34" charset="0"/>
              <a:buChar char="•"/>
              <a:defRPr>
                <a:solidFill>
                  <a:schemeClr val="tx2">
                    <a:lumMod val="50000"/>
                  </a:schemeClr>
                </a:solidFill>
                <a:latin typeface="黑体" pitchFamily="49" charset="-122"/>
                <a:ea typeface="黑体" pitchFamily="49" charset="-122"/>
                <a:cs typeface="Tahoma" pitchFamily="34" charset="0"/>
              </a:defRPr>
            </a:lvl2pPr>
            <a:lvl3pPr>
              <a:defRPr>
                <a:solidFill>
                  <a:schemeClr val="tx2">
                    <a:lumMod val="50000"/>
                  </a:schemeClr>
                </a:solidFill>
                <a:latin typeface="黑体" pitchFamily="49" charset="-122"/>
                <a:ea typeface="黑体" pitchFamily="49" charset="-122"/>
                <a:cs typeface="Tahoma" pitchFamily="34" charset="0"/>
              </a:defRPr>
            </a:lvl3pPr>
            <a:lvl4pPr>
              <a:defRPr>
                <a:solidFill>
                  <a:schemeClr val="tx2">
                    <a:lumMod val="50000"/>
                  </a:schemeClr>
                </a:solidFill>
                <a:latin typeface="黑体" pitchFamily="49" charset="-122"/>
                <a:ea typeface="黑体" pitchFamily="49" charset="-122"/>
                <a:cs typeface="Tahoma" pitchFamily="34" charset="0"/>
              </a:defRPr>
            </a:lvl4pPr>
            <a:lvl5pPr>
              <a:defRPr>
                <a:solidFill>
                  <a:schemeClr val="tx2">
                    <a:lumMod val="50000"/>
                  </a:schemeClr>
                </a:solidFill>
                <a:latin typeface="黑体" pitchFamily="49" charset="-122"/>
                <a:ea typeface="黑体" pitchFamily="49" charset="-122"/>
                <a:cs typeface="Tahoma" pitchFamily="34" charset="0"/>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p>
            <a:r>
              <a:rPr lang="zh-CN" altLang="en-US" dirty="0" smtClean="0"/>
              <a:t>宋玉坤</a:t>
            </a:r>
            <a:endParaRPr lang="zh-CN" altLang="en-US" dirty="0"/>
          </a:p>
        </p:txBody>
      </p:sp>
      <p:sp>
        <p:nvSpPr>
          <p:cNvPr id="5" name="页脚占位符 4"/>
          <p:cNvSpPr>
            <a:spLocks noGrp="1"/>
          </p:cNvSpPr>
          <p:nvPr>
            <p:ph type="ftr" sz="quarter" idx="11"/>
          </p:nvPr>
        </p:nvSpPr>
        <p:spPr/>
        <p:txBody>
          <a:bodyPr/>
          <a:lstStyle/>
          <a:p>
            <a:r>
              <a:rPr lang="zh-CN" altLang="en-US" dirty="0" smtClean="0"/>
              <a:t>粒子物理与原子核物理学科团队立项</a:t>
            </a:r>
            <a:r>
              <a:rPr lang="zh-CN" altLang="en-US" dirty="0" smtClean="0"/>
              <a:t>论证会</a:t>
            </a:r>
          </a:p>
        </p:txBody>
      </p:sp>
      <p:sp>
        <p:nvSpPr>
          <p:cNvPr id="6" name="灯片编号占位符 5"/>
          <p:cNvSpPr>
            <a:spLocks noGrp="1"/>
          </p:cNvSpPr>
          <p:nvPr>
            <p:ph type="sldNum" sz="quarter" idx="12"/>
          </p:nvPr>
        </p:nvSpPr>
        <p:spPr/>
        <p:txBody>
          <a:bodyPr/>
          <a:lstStyle/>
          <a:p>
            <a:fld id="{03EAC226-F100-4C13-85EE-15408D99CCB4}" type="slidenum">
              <a:rPr lang="zh-CN" altLang="en-US" smtClean="0"/>
              <a:pPr/>
              <a:t>‹#›</a:t>
            </a:fld>
            <a:endParaRPr lang="zh-CN" altLang="en-US"/>
          </a:p>
        </p:txBody>
      </p:sp>
      <p:sp>
        <p:nvSpPr>
          <p:cNvPr id="14" name="标题占位符 1"/>
          <p:cNvSpPr>
            <a:spLocks noGrp="1"/>
          </p:cNvSpPr>
          <p:nvPr>
            <p:ph type="title"/>
          </p:nvPr>
        </p:nvSpPr>
        <p:spPr>
          <a:xfrm>
            <a:off x="457200" y="1644"/>
            <a:ext cx="8229600" cy="720000"/>
          </a:xfrm>
          <a:prstGeom prst="rect">
            <a:avLst/>
          </a:prstGeom>
        </p:spPr>
        <p:txBody>
          <a:bodyPr vert="horz" lIns="91440" tIns="45720" rIns="91440" bIns="45720" rtlCol="0" anchor="t" anchorCtr="0">
            <a:normAutofit/>
          </a:bodyPr>
          <a:lstStyle>
            <a:lvl1pPr>
              <a:defRPr>
                <a:solidFill>
                  <a:schemeClr val="bg1"/>
                </a:solidFill>
                <a:latin typeface="黑体" pitchFamily="49" charset="-122"/>
                <a:ea typeface="黑体" pitchFamily="49" charset="-122"/>
              </a:defRPr>
            </a:lvl1pPr>
          </a:lstStyle>
          <a:p>
            <a:r>
              <a:rPr lang="zh-CN" altLang="en-US" dirty="0" smtClean="0"/>
              <a:t>单击此处编辑母版标题样式</a:t>
            </a:r>
            <a:endParaRPr lang="zh-CN" altLang="en-US" dirty="0"/>
          </a:p>
        </p:txBody>
      </p:sp>
      <p:pic>
        <p:nvPicPr>
          <p:cNvPr id="8" name="图片 7" descr="ujn.png"/>
          <p:cNvPicPr>
            <a:picLocks noChangeAspect="1"/>
          </p:cNvPicPr>
          <p:nvPr userDrawn="1"/>
        </p:nvPicPr>
        <p:blipFill>
          <a:blip r:embed="rId2" cstate="print"/>
          <a:stretch>
            <a:fillRect/>
          </a:stretch>
        </p:blipFill>
        <p:spPr>
          <a:xfrm>
            <a:off x="8136496" y="6906"/>
            <a:ext cx="720000" cy="720000"/>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solidFill>
                  <a:schemeClr val="tx2">
                    <a:lumMod val="50000"/>
                  </a:schemeClr>
                </a:solidFill>
                <a:latin typeface="Tahoma" pitchFamily="34" charset="0"/>
                <a:cs typeface="Tahoma" pitchFamily="34" charset="0"/>
              </a:defRPr>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Tahoma" pitchFamily="34" charset="0"/>
                <a:cs typeface="Tahoma"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dirty="0" smtClean="0"/>
              <a:t>单击此处编辑母版文本样式</a:t>
            </a:r>
          </a:p>
        </p:txBody>
      </p:sp>
      <p:sp>
        <p:nvSpPr>
          <p:cNvPr id="4" name="日期占位符 3"/>
          <p:cNvSpPr>
            <a:spLocks noGrp="1"/>
          </p:cNvSpPr>
          <p:nvPr>
            <p:ph type="dt" sz="half" idx="10"/>
          </p:nvPr>
        </p:nvSpPr>
        <p:spPr/>
        <p:txBody>
          <a:bodyPr/>
          <a:lstStyle/>
          <a:p>
            <a:fld id="{C66B7F69-9CB6-4600-B535-2D5E2E8C2EEE}" type="datetime1">
              <a:rPr lang="zh-CN" altLang="en-US" smtClean="0"/>
              <a:pPr/>
              <a:t>2014/11/26</a:t>
            </a:fld>
            <a:endParaRPr lang="zh-CN" altLang="en-US"/>
          </a:p>
        </p:txBody>
      </p:sp>
      <p:sp>
        <p:nvSpPr>
          <p:cNvPr id="5" name="页脚占位符 4"/>
          <p:cNvSpPr>
            <a:spLocks noGrp="1"/>
          </p:cNvSpPr>
          <p:nvPr>
            <p:ph type="ftr" sz="quarter" idx="11"/>
          </p:nvPr>
        </p:nvSpPr>
        <p:spPr/>
        <p:txBody>
          <a:bodyPr/>
          <a:lstStyle/>
          <a:p>
            <a:r>
              <a:rPr lang="en-US" altLang="zh-CN" smtClean="0"/>
              <a:t>Dense Matter from Chiral Effective Theory, Changchun</a:t>
            </a:r>
            <a:endParaRPr lang="zh-CN" altLang="en-US"/>
          </a:p>
        </p:txBody>
      </p:sp>
      <p:sp>
        <p:nvSpPr>
          <p:cNvPr id="6" name="灯片编号占位符 5"/>
          <p:cNvSpPr>
            <a:spLocks noGrp="1"/>
          </p:cNvSpPr>
          <p:nvPr>
            <p:ph type="sldNum" sz="quarter" idx="12"/>
          </p:nvPr>
        </p:nvSpPr>
        <p:spPr/>
        <p:txBody>
          <a:bodyPr/>
          <a:lstStyle/>
          <a:p>
            <a:fld id="{03EAC226-F100-4C13-85EE-15408D99CCB4}" type="slidenum">
              <a:rPr lang="zh-CN" altLang="en-US" smtClean="0"/>
              <a:pPr/>
              <a:t>‹#›</a:t>
            </a:fld>
            <a:endParaRPr lang="zh-CN" altLang="en-US"/>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chemeClr val="tx2">
                    <a:lumMod val="50000"/>
                  </a:schemeClr>
                </a:solidFill>
                <a:latin typeface="+mn-lt"/>
              </a:defRPr>
            </a:lvl1p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solidFill>
                  <a:schemeClr val="tx2">
                    <a:lumMod val="50000"/>
                  </a:schemeClr>
                </a:solidFill>
                <a:latin typeface="+mn-lt"/>
              </a:defRPr>
            </a:lvl1pPr>
            <a:lvl2pPr>
              <a:defRPr sz="2400">
                <a:solidFill>
                  <a:schemeClr val="tx2">
                    <a:lumMod val="50000"/>
                  </a:schemeClr>
                </a:solidFill>
                <a:latin typeface="+mn-lt"/>
              </a:defRPr>
            </a:lvl2pPr>
            <a:lvl3pPr>
              <a:defRPr sz="2000">
                <a:solidFill>
                  <a:schemeClr val="tx2">
                    <a:lumMod val="50000"/>
                  </a:schemeClr>
                </a:solidFill>
                <a:latin typeface="+mn-lt"/>
              </a:defRPr>
            </a:lvl3pPr>
            <a:lvl4pPr>
              <a:defRPr sz="1800">
                <a:solidFill>
                  <a:schemeClr val="tx2">
                    <a:lumMod val="50000"/>
                  </a:schemeClr>
                </a:solidFill>
                <a:latin typeface="+mn-lt"/>
              </a:defRPr>
            </a:lvl4pPr>
            <a:lvl5pPr>
              <a:defRPr sz="1800">
                <a:solidFill>
                  <a:schemeClr val="tx2">
                    <a:lumMod val="50000"/>
                  </a:schemeClr>
                </a:solidFill>
                <a:latin typeface="+mn-lt"/>
              </a:defRPr>
            </a:lvl5pPr>
            <a:lvl6pPr>
              <a:defRPr sz="1800"/>
            </a:lvl6pPr>
            <a:lvl7pPr>
              <a:defRPr sz="1800"/>
            </a:lvl7pPr>
            <a:lvl8pPr>
              <a:defRPr sz="1800"/>
            </a:lvl8pPr>
            <a:lvl9pPr>
              <a:defRPr sz="18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内容占位符 3"/>
          <p:cNvSpPr>
            <a:spLocks noGrp="1"/>
          </p:cNvSpPr>
          <p:nvPr>
            <p:ph sz="half" idx="2"/>
          </p:nvPr>
        </p:nvSpPr>
        <p:spPr>
          <a:xfrm>
            <a:off x="4648200" y="1600200"/>
            <a:ext cx="4038600" cy="4525963"/>
          </a:xfrm>
        </p:spPr>
        <p:txBody>
          <a:bodyPr/>
          <a:lstStyle>
            <a:lvl1pPr>
              <a:defRPr sz="2800">
                <a:solidFill>
                  <a:schemeClr val="tx2">
                    <a:lumMod val="50000"/>
                  </a:schemeClr>
                </a:solidFill>
                <a:latin typeface="+mn-lt"/>
              </a:defRPr>
            </a:lvl1pPr>
            <a:lvl2pPr>
              <a:defRPr sz="2400">
                <a:solidFill>
                  <a:schemeClr val="tx2">
                    <a:lumMod val="50000"/>
                  </a:schemeClr>
                </a:solidFill>
                <a:latin typeface="+mn-lt"/>
              </a:defRPr>
            </a:lvl2pPr>
            <a:lvl3pPr>
              <a:defRPr sz="2000">
                <a:solidFill>
                  <a:schemeClr val="tx2">
                    <a:lumMod val="50000"/>
                  </a:schemeClr>
                </a:solidFill>
                <a:latin typeface="+mn-lt"/>
              </a:defRPr>
            </a:lvl3pPr>
            <a:lvl4pPr>
              <a:defRPr sz="1800">
                <a:solidFill>
                  <a:schemeClr val="tx2">
                    <a:lumMod val="50000"/>
                  </a:schemeClr>
                </a:solidFill>
                <a:latin typeface="+mn-lt"/>
              </a:defRPr>
            </a:lvl4pPr>
            <a:lvl5pPr>
              <a:defRPr sz="1800">
                <a:solidFill>
                  <a:schemeClr val="tx2">
                    <a:lumMod val="50000"/>
                  </a:schemeClr>
                </a:solidFill>
                <a:latin typeface="+mn-lt"/>
              </a:defRPr>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solidFill>
                  <a:schemeClr val="tx2">
                    <a:lumMod val="50000"/>
                  </a:schemeClr>
                </a:solidFill>
                <a:latin typeface="+mn-lt"/>
              </a:defRPr>
            </a:lvl1pPr>
          </a:lstStyle>
          <a:p>
            <a:fld id="{5FFA6537-4C51-45D9-9E2C-FAA58CF95CB7}" type="datetime1">
              <a:rPr lang="zh-CN" altLang="en-US" smtClean="0"/>
              <a:pPr/>
              <a:t>2014/11/26</a:t>
            </a:fld>
            <a:endParaRPr lang="zh-CN" altLang="en-US"/>
          </a:p>
        </p:txBody>
      </p:sp>
      <p:sp>
        <p:nvSpPr>
          <p:cNvPr id="6" name="页脚占位符 5"/>
          <p:cNvSpPr>
            <a:spLocks noGrp="1"/>
          </p:cNvSpPr>
          <p:nvPr>
            <p:ph type="ftr" sz="quarter" idx="11"/>
          </p:nvPr>
        </p:nvSpPr>
        <p:spPr/>
        <p:txBody>
          <a:bodyPr/>
          <a:lstStyle>
            <a:lvl1pPr>
              <a:defRPr>
                <a:solidFill>
                  <a:schemeClr val="tx2">
                    <a:lumMod val="50000"/>
                  </a:schemeClr>
                </a:solidFill>
                <a:latin typeface="+mn-lt"/>
              </a:defRPr>
            </a:lvl1pPr>
          </a:lstStyle>
          <a:p>
            <a:r>
              <a:rPr lang="en-US" altLang="zh-CN" smtClean="0"/>
              <a:t>Dense Matter from Chiral Effective Theory, Changchun</a:t>
            </a:r>
            <a:endParaRPr lang="zh-CN" altLang="en-US"/>
          </a:p>
        </p:txBody>
      </p:sp>
      <p:sp>
        <p:nvSpPr>
          <p:cNvPr id="7" name="灯片编号占位符 6"/>
          <p:cNvSpPr>
            <a:spLocks noGrp="1"/>
          </p:cNvSpPr>
          <p:nvPr>
            <p:ph type="sldNum" sz="quarter" idx="12"/>
          </p:nvPr>
        </p:nvSpPr>
        <p:spPr/>
        <p:txBody>
          <a:bodyPr/>
          <a:lstStyle>
            <a:lvl1pPr>
              <a:defRPr>
                <a:solidFill>
                  <a:schemeClr val="tx2">
                    <a:lumMod val="50000"/>
                  </a:schemeClr>
                </a:solidFill>
                <a:latin typeface="+mn-lt"/>
              </a:defRPr>
            </a:lvl1pPr>
          </a:lstStyle>
          <a:p>
            <a:fld id="{03EAC226-F100-4C13-85EE-15408D99CCB4}" type="slidenum">
              <a:rPr lang="zh-CN" altLang="en-US" smtClean="0"/>
              <a:pPr/>
              <a:t>‹#›</a:t>
            </a:fld>
            <a:endParaRPr lang="zh-CN" altLang="en-US"/>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chemeClr val="tx2">
                    <a:lumMod val="50000"/>
                  </a:schemeClr>
                </a:solidFill>
                <a:latin typeface="+mn-lt"/>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solidFill>
                  <a:schemeClr val="tx2">
                    <a:lumMod val="50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solidFill>
                  <a:schemeClr val="tx2">
                    <a:lumMod val="50000"/>
                  </a:schemeClr>
                </a:solidFill>
                <a:latin typeface="+mn-lt"/>
              </a:defRPr>
            </a:lvl1pPr>
            <a:lvl2pPr>
              <a:defRPr sz="2000">
                <a:solidFill>
                  <a:schemeClr val="tx2">
                    <a:lumMod val="50000"/>
                  </a:schemeClr>
                </a:solidFill>
                <a:latin typeface="+mn-lt"/>
              </a:defRPr>
            </a:lvl2pPr>
            <a:lvl3pPr>
              <a:defRPr sz="1800">
                <a:solidFill>
                  <a:schemeClr val="tx2">
                    <a:lumMod val="50000"/>
                  </a:schemeClr>
                </a:solidFill>
                <a:latin typeface="+mn-lt"/>
              </a:defRPr>
            </a:lvl3pPr>
            <a:lvl4pPr>
              <a:defRPr sz="1600">
                <a:solidFill>
                  <a:schemeClr val="tx2">
                    <a:lumMod val="50000"/>
                  </a:schemeClr>
                </a:solidFill>
                <a:latin typeface="+mn-lt"/>
              </a:defRPr>
            </a:lvl4pPr>
            <a:lvl5pPr>
              <a:defRPr sz="1600">
                <a:solidFill>
                  <a:schemeClr val="tx2">
                    <a:lumMod val="50000"/>
                  </a:schemeClr>
                </a:solidFill>
                <a:latin typeface="+mn-lt"/>
              </a:defRPr>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solidFill>
                  <a:schemeClr val="tx2">
                    <a:lumMod val="50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solidFill>
                  <a:schemeClr val="tx2">
                    <a:lumMod val="50000"/>
                  </a:schemeClr>
                </a:solidFill>
                <a:latin typeface="+mn-lt"/>
              </a:defRPr>
            </a:lvl1pPr>
            <a:lvl2pPr>
              <a:defRPr sz="2000">
                <a:solidFill>
                  <a:schemeClr val="tx2">
                    <a:lumMod val="50000"/>
                  </a:schemeClr>
                </a:solidFill>
                <a:latin typeface="+mn-lt"/>
              </a:defRPr>
            </a:lvl2pPr>
            <a:lvl3pPr>
              <a:defRPr sz="1800">
                <a:solidFill>
                  <a:schemeClr val="tx2">
                    <a:lumMod val="50000"/>
                  </a:schemeClr>
                </a:solidFill>
                <a:latin typeface="+mn-lt"/>
              </a:defRPr>
            </a:lvl3pPr>
            <a:lvl4pPr>
              <a:defRPr sz="1600">
                <a:solidFill>
                  <a:schemeClr val="tx2">
                    <a:lumMod val="50000"/>
                  </a:schemeClr>
                </a:solidFill>
                <a:latin typeface="+mn-lt"/>
              </a:defRPr>
            </a:lvl4pPr>
            <a:lvl5pPr>
              <a:defRPr sz="1600">
                <a:solidFill>
                  <a:schemeClr val="tx2">
                    <a:lumMod val="50000"/>
                  </a:schemeClr>
                </a:solidFill>
                <a:latin typeface="+mn-lt"/>
              </a:defRPr>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solidFill>
                  <a:schemeClr val="tx2">
                    <a:lumMod val="50000"/>
                  </a:schemeClr>
                </a:solidFill>
                <a:latin typeface="+mn-lt"/>
              </a:defRPr>
            </a:lvl1pPr>
          </a:lstStyle>
          <a:p>
            <a:fld id="{DC5A8377-7960-43D8-87BF-445B8C286D94}" type="datetime1">
              <a:rPr lang="zh-CN" altLang="en-US" smtClean="0"/>
              <a:pPr/>
              <a:t>2014/11/26</a:t>
            </a:fld>
            <a:endParaRPr lang="zh-CN" altLang="en-US"/>
          </a:p>
        </p:txBody>
      </p:sp>
      <p:sp>
        <p:nvSpPr>
          <p:cNvPr id="8" name="页脚占位符 7"/>
          <p:cNvSpPr>
            <a:spLocks noGrp="1"/>
          </p:cNvSpPr>
          <p:nvPr>
            <p:ph type="ftr" sz="quarter" idx="11"/>
          </p:nvPr>
        </p:nvSpPr>
        <p:spPr/>
        <p:txBody>
          <a:bodyPr/>
          <a:lstStyle>
            <a:lvl1pPr>
              <a:defRPr>
                <a:solidFill>
                  <a:schemeClr val="tx2">
                    <a:lumMod val="50000"/>
                  </a:schemeClr>
                </a:solidFill>
                <a:latin typeface="+mn-lt"/>
              </a:defRPr>
            </a:lvl1pPr>
          </a:lstStyle>
          <a:p>
            <a:r>
              <a:rPr lang="en-US" altLang="zh-CN" smtClean="0"/>
              <a:t>Dense Matter from Chiral Effective Theory, Changchun</a:t>
            </a:r>
            <a:endParaRPr lang="zh-CN" altLang="en-US"/>
          </a:p>
        </p:txBody>
      </p:sp>
      <p:sp>
        <p:nvSpPr>
          <p:cNvPr id="9" name="灯片编号占位符 8"/>
          <p:cNvSpPr>
            <a:spLocks noGrp="1"/>
          </p:cNvSpPr>
          <p:nvPr>
            <p:ph type="sldNum" sz="quarter" idx="12"/>
          </p:nvPr>
        </p:nvSpPr>
        <p:spPr/>
        <p:txBody>
          <a:bodyPr/>
          <a:lstStyle>
            <a:lvl1pPr>
              <a:defRPr>
                <a:solidFill>
                  <a:schemeClr val="tx2">
                    <a:lumMod val="50000"/>
                  </a:schemeClr>
                </a:solidFill>
                <a:latin typeface="+mn-lt"/>
              </a:defRPr>
            </a:lvl1pPr>
          </a:lstStyle>
          <a:p>
            <a:fld id="{03EAC226-F100-4C13-85EE-15408D99CCB4}" type="slidenum">
              <a:rPr lang="zh-CN" altLang="en-US" smtClean="0"/>
              <a:pPr/>
              <a:t>‹#›</a:t>
            </a:fld>
            <a:endParaRPr lang="zh-CN" altLang="en-US"/>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7EC1FA9-5E25-44C3-BD9F-8D990D2D2A57}" type="datetime1">
              <a:rPr lang="zh-CN" altLang="en-US" smtClean="0"/>
              <a:pPr/>
              <a:t>2014/11/26</a:t>
            </a:fld>
            <a:endParaRPr lang="zh-CN" altLang="en-US"/>
          </a:p>
        </p:txBody>
      </p:sp>
      <p:sp>
        <p:nvSpPr>
          <p:cNvPr id="4" name="页脚占位符 3"/>
          <p:cNvSpPr>
            <a:spLocks noGrp="1"/>
          </p:cNvSpPr>
          <p:nvPr>
            <p:ph type="ftr" sz="quarter" idx="11"/>
          </p:nvPr>
        </p:nvSpPr>
        <p:spPr/>
        <p:txBody>
          <a:bodyPr/>
          <a:lstStyle/>
          <a:p>
            <a:r>
              <a:rPr lang="en-US" altLang="zh-CN" smtClean="0"/>
              <a:t>Dense Matter from Chiral Effective Theory, Changchun</a:t>
            </a:r>
            <a:endParaRPr lang="zh-CN" altLang="en-US"/>
          </a:p>
        </p:txBody>
      </p:sp>
      <p:sp>
        <p:nvSpPr>
          <p:cNvPr id="5" name="灯片编号占位符 4"/>
          <p:cNvSpPr>
            <a:spLocks noGrp="1"/>
          </p:cNvSpPr>
          <p:nvPr>
            <p:ph type="sldNum" sz="quarter" idx="12"/>
          </p:nvPr>
        </p:nvSpPr>
        <p:spPr/>
        <p:txBody>
          <a:bodyPr/>
          <a:lstStyle/>
          <a:p>
            <a:fld id="{03EAC226-F100-4C13-85EE-15408D99CCB4}" type="slidenum">
              <a:rPr lang="zh-CN" altLang="en-US" smtClean="0"/>
              <a:pPr/>
              <a:t>‹#›</a:t>
            </a:fld>
            <a:endParaRPr lang="zh-CN" altLang="en-US"/>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8FB6BAF-025F-4E62-9F6D-67F87D796994}" type="datetime1">
              <a:rPr lang="zh-CN" altLang="en-US" smtClean="0"/>
              <a:pPr/>
              <a:t>2014/11/26</a:t>
            </a:fld>
            <a:endParaRPr lang="zh-CN" altLang="en-US"/>
          </a:p>
        </p:txBody>
      </p:sp>
      <p:sp>
        <p:nvSpPr>
          <p:cNvPr id="3" name="页脚占位符 2"/>
          <p:cNvSpPr>
            <a:spLocks noGrp="1"/>
          </p:cNvSpPr>
          <p:nvPr>
            <p:ph type="ftr" sz="quarter" idx="11"/>
          </p:nvPr>
        </p:nvSpPr>
        <p:spPr/>
        <p:txBody>
          <a:bodyPr/>
          <a:lstStyle/>
          <a:p>
            <a:r>
              <a:rPr lang="en-US" altLang="zh-CN" smtClean="0"/>
              <a:t>Dense Matter from Chiral Effective Theory, Changchun</a:t>
            </a:r>
            <a:endParaRPr lang="zh-CN" altLang="en-US"/>
          </a:p>
        </p:txBody>
      </p:sp>
      <p:sp>
        <p:nvSpPr>
          <p:cNvPr id="4" name="灯片编号占位符 3"/>
          <p:cNvSpPr>
            <a:spLocks noGrp="1"/>
          </p:cNvSpPr>
          <p:nvPr>
            <p:ph type="sldNum" sz="quarter" idx="12"/>
          </p:nvPr>
        </p:nvSpPr>
        <p:spPr/>
        <p:txBody>
          <a:bodyPr/>
          <a:lstStyle/>
          <a:p>
            <a:fld id="{03EAC226-F100-4C13-85EE-15408D99CCB4}" type="slidenum">
              <a:rPr lang="zh-CN" altLang="en-US" smtClean="0"/>
              <a:pPr/>
              <a:t>‹#›</a:t>
            </a:fld>
            <a:endParaRPr lang="zh-CN" altLang="en-US"/>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4D1C2B4-728B-4AFC-9B49-8B8B60E2A83B}" type="datetime1">
              <a:rPr lang="zh-CN" altLang="en-US" smtClean="0"/>
              <a:pPr/>
              <a:t>2014/11/26</a:t>
            </a:fld>
            <a:endParaRPr lang="zh-CN" altLang="en-US"/>
          </a:p>
        </p:txBody>
      </p:sp>
      <p:sp>
        <p:nvSpPr>
          <p:cNvPr id="6" name="页脚占位符 5"/>
          <p:cNvSpPr>
            <a:spLocks noGrp="1"/>
          </p:cNvSpPr>
          <p:nvPr>
            <p:ph type="ftr" sz="quarter" idx="11"/>
          </p:nvPr>
        </p:nvSpPr>
        <p:spPr/>
        <p:txBody>
          <a:bodyPr/>
          <a:lstStyle/>
          <a:p>
            <a:r>
              <a:rPr lang="en-US" altLang="zh-CN" smtClean="0"/>
              <a:t>Dense Matter from Chiral Effective Theory, Changchun</a:t>
            </a:r>
            <a:endParaRPr lang="zh-CN" altLang="en-US"/>
          </a:p>
        </p:txBody>
      </p:sp>
      <p:sp>
        <p:nvSpPr>
          <p:cNvPr id="7" name="灯片编号占位符 6"/>
          <p:cNvSpPr>
            <a:spLocks noGrp="1"/>
          </p:cNvSpPr>
          <p:nvPr>
            <p:ph type="sldNum" sz="quarter" idx="12"/>
          </p:nvPr>
        </p:nvSpPr>
        <p:spPr/>
        <p:txBody>
          <a:bodyPr/>
          <a:lstStyle/>
          <a:p>
            <a:fld id="{03EAC226-F100-4C13-85EE-15408D99CCB4}" type="slidenum">
              <a:rPr lang="zh-CN" altLang="en-US" smtClean="0"/>
              <a:pPr/>
              <a:t>‹#›</a:t>
            </a:fld>
            <a:endParaRPr lang="zh-CN" altLang="en-US"/>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CB93113-7984-4F87-B56C-9E31F69E4A81}" type="datetime1">
              <a:rPr lang="zh-CN" altLang="en-US" smtClean="0"/>
              <a:pPr/>
              <a:t>2014/11/26</a:t>
            </a:fld>
            <a:endParaRPr lang="zh-CN" altLang="en-US"/>
          </a:p>
        </p:txBody>
      </p:sp>
      <p:sp>
        <p:nvSpPr>
          <p:cNvPr id="6" name="页脚占位符 5"/>
          <p:cNvSpPr>
            <a:spLocks noGrp="1"/>
          </p:cNvSpPr>
          <p:nvPr>
            <p:ph type="ftr" sz="quarter" idx="11"/>
          </p:nvPr>
        </p:nvSpPr>
        <p:spPr/>
        <p:txBody>
          <a:bodyPr/>
          <a:lstStyle/>
          <a:p>
            <a:r>
              <a:rPr lang="en-US" altLang="zh-CN" smtClean="0"/>
              <a:t>Dense Matter from Chiral Effective Theory, Changchun</a:t>
            </a:r>
            <a:endParaRPr lang="zh-CN" altLang="en-US"/>
          </a:p>
        </p:txBody>
      </p:sp>
      <p:sp>
        <p:nvSpPr>
          <p:cNvPr id="7" name="灯片编号占位符 6"/>
          <p:cNvSpPr>
            <a:spLocks noGrp="1"/>
          </p:cNvSpPr>
          <p:nvPr>
            <p:ph type="sldNum" sz="quarter" idx="12"/>
          </p:nvPr>
        </p:nvSpPr>
        <p:spPr/>
        <p:txBody>
          <a:bodyPr/>
          <a:lstStyle/>
          <a:p>
            <a:fld id="{03EAC226-F100-4C13-85EE-15408D99CCB4}" type="slidenum">
              <a:rPr lang="zh-CN" altLang="en-US" smtClean="0"/>
              <a:pPr/>
              <a:t>‹#›</a:t>
            </a:fld>
            <a:endParaRPr lang="zh-CN" altLang="en-US"/>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TextBox 6"/>
          <p:cNvSpPr txBox="1"/>
          <p:nvPr/>
        </p:nvSpPr>
        <p:spPr>
          <a:xfrm>
            <a:off x="-18000" y="6655408"/>
            <a:ext cx="9180000" cy="216000"/>
          </a:xfrm>
          <a:prstGeom prst="rect">
            <a:avLst/>
          </a:prstGeom>
          <a:solidFill>
            <a:schemeClr val="tx2">
              <a:lumMod val="75000"/>
            </a:schemeClr>
          </a:solidFill>
        </p:spPr>
        <p:txBody>
          <a:bodyPr wrap="none" rtlCol="0">
            <a:spAutoFit/>
          </a:bodyPr>
          <a:lstStyle/>
          <a:p>
            <a:endParaRPr lang="zh-CN" altLang="en-US" dirty="0"/>
          </a:p>
        </p:txBody>
      </p:sp>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457200" y="6563239"/>
            <a:ext cx="1080000" cy="365125"/>
          </a:xfrm>
          <a:prstGeom prst="rect">
            <a:avLst/>
          </a:prstGeom>
        </p:spPr>
        <p:txBody>
          <a:bodyPr vert="horz" lIns="91440" tIns="45720" rIns="91440" bIns="45720" rtlCol="0" anchor="ctr"/>
          <a:lstStyle>
            <a:lvl1pPr marL="0" marR="0" indent="0" algn="l" defTabSz="914400" rtl="0" eaLnBrk="1" fontAlgn="auto" latinLnBrk="0" hangingPunct="1">
              <a:lnSpc>
                <a:spcPct val="100000"/>
              </a:lnSpc>
              <a:spcBef>
                <a:spcPts val="0"/>
              </a:spcBef>
              <a:spcAft>
                <a:spcPts val="0"/>
              </a:spcAft>
              <a:buClrTx/>
              <a:buSzTx/>
              <a:buFontTx/>
              <a:buNone/>
              <a:tabLst/>
              <a:defRPr sz="1200">
                <a:solidFill>
                  <a:schemeClr val="bg1"/>
                </a:solidFill>
              </a:defRPr>
            </a:lvl1pPr>
          </a:lstStyle>
          <a:p>
            <a:r>
              <a:rPr lang="en-US" altLang="zh-CN" dirty="0" smtClean="0"/>
              <a:t>Yu-kun Song</a:t>
            </a:r>
          </a:p>
        </p:txBody>
      </p:sp>
      <p:sp>
        <p:nvSpPr>
          <p:cNvPr id="5" name="页脚占位符 4"/>
          <p:cNvSpPr>
            <a:spLocks noGrp="1"/>
          </p:cNvSpPr>
          <p:nvPr>
            <p:ph type="ftr" sz="quarter" idx="3"/>
          </p:nvPr>
        </p:nvSpPr>
        <p:spPr>
          <a:xfrm>
            <a:off x="2046828" y="6563239"/>
            <a:ext cx="5040000" cy="365125"/>
          </a:xfrm>
          <a:prstGeom prst="rect">
            <a:avLst/>
          </a:prstGeom>
        </p:spPr>
        <p:txBody>
          <a:bodyPr vert="horz" lIns="91440" tIns="45720" rIns="91440" bIns="45720" rtlCol="0" anchor="ctr"/>
          <a:lstStyle>
            <a:lvl1pPr algn="ctr">
              <a:defRPr sz="1200">
                <a:solidFill>
                  <a:schemeClr val="bg1"/>
                </a:solidFill>
              </a:defRPr>
            </a:lvl1pPr>
          </a:lstStyle>
          <a:p>
            <a:r>
              <a:rPr lang="en-US" altLang="zh-CN" dirty="0" smtClean="0"/>
              <a:t>Transport coefficients of weakly coupled QGP with finite chemical potential</a:t>
            </a:r>
            <a:endParaRPr lang="zh-CN" altLang="en-US" dirty="0"/>
          </a:p>
        </p:txBody>
      </p:sp>
      <p:sp>
        <p:nvSpPr>
          <p:cNvPr id="6" name="灯片编号占位符 5"/>
          <p:cNvSpPr>
            <a:spLocks noGrp="1"/>
          </p:cNvSpPr>
          <p:nvPr>
            <p:ph type="sldNum" sz="quarter" idx="4"/>
          </p:nvPr>
        </p:nvSpPr>
        <p:spPr>
          <a:xfrm>
            <a:off x="7596456" y="6563239"/>
            <a:ext cx="1080000" cy="365125"/>
          </a:xfrm>
          <a:prstGeom prst="rect">
            <a:avLst/>
          </a:prstGeom>
        </p:spPr>
        <p:txBody>
          <a:bodyPr vert="horz" lIns="91440" tIns="45720" rIns="91440" bIns="45720" rtlCol="0" anchor="ctr"/>
          <a:lstStyle>
            <a:lvl1pPr algn="r">
              <a:defRPr sz="1200">
                <a:solidFill>
                  <a:schemeClr val="bg1"/>
                </a:solidFill>
              </a:defRPr>
            </a:lvl1pPr>
          </a:lstStyle>
          <a:p>
            <a:fld id="{03EAC226-F100-4C13-85EE-15408D99CCB4}" type="slidenum">
              <a:rPr lang="zh-CN" altLang="en-US" smtClean="0"/>
              <a:pPr/>
              <a:t>‹#›</a:t>
            </a:fld>
            <a:endParaRPr lang="zh-CN" altLang="en-US" dirty="0"/>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ransition>
    <p:fade/>
  </p:transition>
  <p:timing>
    <p:tnLst>
      <p:par>
        <p:cTn id="1" dur="indefinite" restart="never" nodeType="tmRoot"/>
      </p:par>
    </p:tnLst>
  </p:timing>
  <p:hf hdr="0"/>
  <p:txStyles>
    <p:titleStyle>
      <a:lvl1pPr algn="ctr" defTabSz="914400" rtl="0" eaLnBrk="1" latinLnBrk="0" hangingPunct="1">
        <a:spcBef>
          <a:spcPct val="0"/>
        </a:spcBef>
        <a:buNone/>
        <a:defRPr sz="4000" kern="1200">
          <a:solidFill>
            <a:schemeClr val="tx1"/>
          </a:solidFill>
          <a:latin typeface="+mj-lt"/>
          <a:ea typeface="+mj-ea"/>
          <a:cs typeface="Tahoma" pitchFamily="34" charset="0"/>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Tahoma"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Tahoma" pitchFamily="34" charset="0"/>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Tahoma" pitchFamily="34" charset="0"/>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Tahoma" pitchFamily="34" charset="0"/>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Tahom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w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txBody>
          <a:bodyPr>
            <a:normAutofit/>
          </a:bodyPr>
          <a:lstStyle/>
          <a:p>
            <a:r>
              <a:rPr lang="zh-CN" altLang="en-US" sz="4400" dirty="0" smtClean="0">
                <a:solidFill>
                  <a:schemeClr val="tx2">
                    <a:lumMod val="75000"/>
                  </a:schemeClr>
                </a:solidFill>
                <a:latin typeface="Tahoma" pitchFamily="34" charset="0"/>
              </a:rPr>
              <a:t>粒子物理与原子核物理</a:t>
            </a:r>
            <a:r>
              <a:rPr lang="en-US" altLang="zh-CN" sz="4400" dirty="0" smtClean="0">
                <a:solidFill>
                  <a:schemeClr val="tx2">
                    <a:lumMod val="75000"/>
                  </a:schemeClr>
                </a:solidFill>
                <a:latin typeface="Tahoma" pitchFamily="34" charset="0"/>
              </a:rPr>
              <a:t/>
            </a:r>
            <a:br>
              <a:rPr lang="en-US" altLang="zh-CN" sz="4400" dirty="0" smtClean="0">
                <a:solidFill>
                  <a:schemeClr val="tx2">
                    <a:lumMod val="75000"/>
                  </a:schemeClr>
                </a:solidFill>
                <a:latin typeface="Tahoma" pitchFamily="34" charset="0"/>
              </a:rPr>
            </a:br>
            <a:r>
              <a:rPr lang="zh-CN" altLang="en-US" sz="4400" dirty="0" smtClean="0">
                <a:solidFill>
                  <a:schemeClr val="tx2">
                    <a:lumMod val="75000"/>
                  </a:schemeClr>
                </a:solidFill>
                <a:latin typeface="Tahoma" pitchFamily="34" charset="0"/>
              </a:rPr>
              <a:t>学科</a:t>
            </a:r>
            <a:r>
              <a:rPr lang="zh-CN" altLang="en-US" sz="4400" dirty="0" smtClean="0">
                <a:solidFill>
                  <a:schemeClr val="tx2">
                    <a:lumMod val="75000"/>
                  </a:schemeClr>
                </a:solidFill>
                <a:latin typeface="Tahoma" pitchFamily="34" charset="0"/>
              </a:rPr>
              <a:t>团队建设立项</a:t>
            </a:r>
            <a:r>
              <a:rPr lang="zh-CN" altLang="en-US" sz="4400" dirty="0" smtClean="0">
                <a:solidFill>
                  <a:schemeClr val="tx2">
                    <a:lumMod val="75000"/>
                  </a:schemeClr>
                </a:solidFill>
                <a:latin typeface="Tahoma" pitchFamily="34" charset="0"/>
              </a:rPr>
              <a:t>论证会</a:t>
            </a:r>
            <a:endParaRPr lang="zh-CN" altLang="en-US" sz="4400" dirty="0">
              <a:solidFill>
                <a:schemeClr val="tx2">
                  <a:lumMod val="75000"/>
                </a:schemeClr>
              </a:solidFill>
              <a:latin typeface="Tahoma" pitchFamily="34" charset="0"/>
            </a:endParaRPr>
          </a:p>
        </p:txBody>
      </p:sp>
      <p:sp>
        <p:nvSpPr>
          <p:cNvPr id="3" name="副标题 2"/>
          <p:cNvSpPr>
            <a:spLocks noGrp="1"/>
          </p:cNvSpPr>
          <p:nvPr>
            <p:ph type="subTitle" idx="1"/>
          </p:nvPr>
        </p:nvSpPr>
        <p:spPr>
          <a:no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txBody>
          <a:bodyPr>
            <a:normAutofit/>
          </a:bodyPr>
          <a:lstStyle/>
          <a:p>
            <a:r>
              <a:rPr lang="en-US" altLang="zh-CN" sz="2400" dirty="0" smtClean="0"/>
              <a:t>2014.11.27</a:t>
            </a:r>
          </a:p>
        </p:txBody>
      </p:sp>
      <p:sp>
        <p:nvSpPr>
          <p:cNvPr id="4" name="日期占位符 3"/>
          <p:cNvSpPr>
            <a:spLocks noGrp="1"/>
          </p:cNvSpPr>
          <p:nvPr>
            <p:ph type="dt" sz="half" idx="10"/>
          </p:nvPr>
        </p:nvSpPr>
        <p:spPr/>
        <p:txBody>
          <a:bodyPr/>
          <a:lstStyle/>
          <a:p>
            <a:fld id="{5714C327-E14C-4EB1-B2C9-BED076B9E9BE}" type="datetime1">
              <a:rPr lang="zh-CN" altLang="en-US" smtClean="0"/>
              <a:pPr/>
              <a:t>2014/11/26</a:t>
            </a:fld>
            <a:endParaRPr lang="zh-CN" altLang="en-US" dirty="0"/>
          </a:p>
        </p:txBody>
      </p:sp>
      <p:sp>
        <p:nvSpPr>
          <p:cNvPr id="5" name="灯片编号占位符 4"/>
          <p:cNvSpPr>
            <a:spLocks noGrp="1"/>
          </p:cNvSpPr>
          <p:nvPr>
            <p:ph type="sldNum" sz="quarter" idx="12"/>
          </p:nvPr>
        </p:nvSpPr>
        <p:spPr/>
        <p:txBody>
          <a:bodyPr/>
          <a:lstStyle/>
          <a:p>
            <a:fld id="{03EAC226-F100-4C13-85EE-15408D99CCB4}" type="slidenum">
              <a:rPr lang="zh-CN" altLang="en-US" smtClean="0"/>
              <a:pPr/>
              <a:t>1</a:t>
            </a:fld>
            <a:endParaRPr lang="zh-CN" altLang="en-US"/>
          </a:p>
        </p:txBody>
      </p:sp>
      <p:sp>
        <p:nvSpPr>
          <p:cNvPr id="6" name="页脚占位符 5"/>
          <p:cNvSpPr>
            <a:spLocks noGrp="1"/>
          </p:cNvSpPr>
          <p:nvPr>
            <p:ph type="ftr" sz="quarter" idx="11"/>
          </p:nvPr>
        </p:nvSpPr>
        <p:spPr/>
        <p:txBody>
          <a:bodyPr/>
          <a:lstStyle/>
          <a:p>
            <a:endParaRPr lang="zh-CN" altLang="en-US"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a:lnSpc>
                <a:spcPct val="150000"/>
              </a:lnSpc>
              <a:buFont typeface="Wingdings" pitchFamily="2" charset="2"/>
              <a:buChar char="Ø"/>
            </a:pPr>
            <a:r>
              <a:rPr lang="zh-CN" altLang="en-US" dirty="0" smtClean="0">
                <a:solidFill>
                  <a:srgbClr val="0000FF"/>
                </a:solidFill>
              </a:rPr>
              <a:t>研究方向相对集中，学术骨干年富力强，学术团队潜力巨大</a:t>
            </a:r>
            <a:endParaRPr lang="en-US" altLang="zh-CN" dirty="0" smtClean="0">
              <a:solidFill>
                <a:srgbClr val="0000FF"/>
              </a:solidFill>
            </a:endParaRPr>
          </a:p>
          <a:p>
            <a:pPr>
              <a:lnSpc>
                <a:spcPct val="150000"/>
              </a:lnSpc>
              <a:buFont typeface="Wingdings" pitchFamily="2" charset="2"/>
              <a:buChar char="Ø"/>
            </a:pPr>
            <a:r>
              <a:rPr lang="zh-CN" altLang="en-US" dirty="0" smtClean="0">
                <a:solidFill>
                  <a:srgbClr val="0000FF"/>
                </a:solidFill>
              </a:rPr>
              <a:t>研究领域紧跟基础科学发展前沿</a:t>
            </a:r>
            <a:endParaRPr lang="en-US" altLang="zh-CN" dirty="0" smtClean="0">
              <a:solidFill>
                <a:srgbClr val="0000FF"/>
              </a:solidFill>
            </a:endParaRPr>
          </a:p>
          <a:p>
            <a:pPr lvl="1">
              <a:lnSpc>
                <a:spcPct val="150000"/>
              </a:lnSpc>
              <a:buFont typeface="Wingdings" pitchFamily="2" charset="2"/>
              <a:buChar char="Ø"/>
            </a:pPr>
            <a:r>
              <a:rPr lang="zh-CN" altLang="en-US" dirty="0" smtClean="0"/>
              <a:t>高起点，高水平</a:t>
            </a:r>
            <a:endParaRPr lang="en-US" altLang="zh-CN" dirty="0" smtClean="0"/>
          </a:p>
          <a:p>
            <a:pPr lvl="1">
              <a:lnSpc>
                <a:spcPct val="150000"/>
              </a:lnSpc>
              <a:buFont typeface="Wingdings" pitchFamily="2" charset="2"/>
              <a:buChar char="Ø"/>
            </a:pPr>
            <a:r>
              <a:rPr lang="zh-CN" altLang="en-US" dirty="0" smtClean="0"/>
              <a:t>聚焦于学科内部未解决重大</a:t>
            </a:r>
            <a:r>
              <a:rPr lang="zh-CN" altLang="en-US" dirty="0" smtClean="0"/>
              <a:t>问题</a:t>
            </a:r>
            <a:endParaRPr lang="en-US" altLang="zh-CN" dirty="0" smtClean="0"/>
          </a:p>
          <a:p>
            <a:pPr lvl="1">
              <a:lnSpc>
                <a:spcPct val="150000"/>
              </a:lnSpc>
              <a:buFont typeface="Wingdings" pitchFamily="2" charset="2"/>
              <a:buChar char="Ø"/>
            </a:pPr>
            <a:r>
              <a:rPr lang="zh-CN" altLang="en-US" dirty="0" smtClean="0"/>
              <a:t>密切结合最新实验数据</a:t>
            </a:r>
            <a:endParaRPr lang="en-US" altLang="zh-CN" dirty="0" smtClean="0"/>
          </a:p>
          <a:p>
            <a:pPr>
              <a:lnSpc>
                <a:spcPct val="150000"/>
              </a:lnSpc>
              <a:buFont typeface="Wingdings" pitchFamily="2" charset="2"/>
              <a:buChar char="Ø"/>
            </a:pPr>
            <a:r>
              <a:rPr lang="zh-CN" altLang="en-US" dirty="0" smtClean="0">
                <a:solidFill>
                  <a:srgbClr val="0000FF"/>
                </a:solidFill>
              </a:rPr>
              <a:t>紧扣国家战略规划</a:t>
            </a:r>
            <a:endParaRPr lang="en-US" altLang="zh-CN" dirty="0" smtClean="0">
              <a:solidFill>
                <a:srgbClr val="0000FF"/>
              </a:solidFill>
            </a:endParaRPr>
          </a:p>
          <a:p>
            <a:pPr lvl="1">
              <a:lnSpc>
                <a:spcPct val="150000"/>
              </a:lnSpc>
              <a:buFont typeface="Wingdings" pitchFamily="2" charset="2"/>
              <a:buChar char="Ø"/>
            </a:pPr>
            <a:r>
              <a:rPr lang="zh-CN" altLang="en-US" dirty="0" smtClean="0"/>
              <a:t>服务于大科学装置规划</a:t>
            </a:r>
            <a:endParaRPr lang="zh-CN" altLang="en-US" dirty="0"/>
          </a:p>
        </p:txBody>
      </p:sp>
      <p:sp>
        <p:nvSpPr>
          <p:cNvPr id="3" name="日期占位符 2"/>
          <p:cNvSpPr>
            <a:spLocks noGrp="1"/>
          </p:cNvSpPr>
          <p:nvPr>
            <p:ph type="dt" sz="half" idx="10"/>
          </p:nvPr>
        </p:nvSpPr>
        <p:spPr/>
        <p:txBody>
          <a:bodyPr/>
          <a:lstStyle/>
          <a:p>
            <a:r>
              <a:rPr lang="zh-CN" altLang="en-US" smtClean="0"/>
              <a:t>宋玉坤</a:t>
            </a:r>
            <a:endParaRPr lang="zh-CN" altLang="en-US" dirty="0"/>
          </a:p>
        </p:txBody>
      </p:sp>
      <p:sp>
        <p:nvSpPr>
          <p:cNvPr id="4" name="页脚占位符 3"/>
          <p:cNvSpPr>
            <a:spLocks noGrp="1"/>
          </p:cNvSpPr>
          <p:nvPr>
            <p:ph type="ftr" sz="quarter" idx="11"/>
          </p:nvPr>
        </p:nvSpPr>
        <p:spPr/>
        <p:txBody>
          <a:bodyPr/>
          <a:lstStyle/>
          <a:p>
            <a:r>
              <a:rPr lang="zh-CN" altLang="en-US" dirty="0" smtClean="0"/>
              <a:t>粒子物理与原子核物理学科团队立项论证会</a:t>
            </a:r>
            <a:endParaRPr lang="zh-CN" altLang="en-US" dirty="0" smtClean="0"/>
          </a:p>
        </p:txBody>
      </p:sp>
      <p:sp>
        <p:nvSpPr>
          <p:cNvPr id="5" name="灯片编号占位符 4"/>
          <p:cNvSpPr>
            <a:spLocks noGrp="1"/>
          </p:cNvSpPr>
          <p:nvPr>
            <p:ph type="sldNum" sz="quarter" idx="12"/>
          </p:nvPr>
        </p:nvSpPr>
        <p:spPr/>
        <p:txBody>
          <a:bodyPr/>
          <a:lstStyle/>
          <a:p>
            <a:fld id="{03EAC226-F100-4C13-85EE-15408D99CCB4}" type="slidenum">
              <a:rPr lang="zh-CN" altLang="en-US" smtClean="0"/>
              <a:pPr/>
              <a:t>10</a:t>
            </a:fld>
            <a:endParaRPr lang="zh-CN" altLang="en-US"/>
          </a:p>
        </p:txBody>
      </p:sp>
      <p:sp>
        <p:nvSpPr>
          <p:cNvPr id="6" name="标题 5"/>
          <p:cNvSpPr>
            <a:spLocks noGrp="1"/>
          </p:cNvSpPr>
          <p:nvPr>
            <p:ph type="title"/>
          </p:nvPr>
        </p:nvSpPr>
        <p:spPr/>
        <p:txBody>
          <a:bodyPr/>
          <a:lstStyle/>
          <a:p>
            <a:r>
              <a:rPr lang="zh-CN" altLang="en-US" dirty="0" smtClean="0"/>
              <a:t>团队特色与优势</a:t>
            </a:r>
            <a:endParaRPr lang="zh-CN" altLang="en-US"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a:lnSpc>
                <a:spcPct val="150000"/>
              </a:lnSpc>
              <a:buFont typeface="Wingdings" pitchFamily="2" charset="2"/>
              <a:buChar char="u"/>
            </a:pPr>
            <a:r>
              <a:rPr lang="zh-CN" altLang="en-US" dirty="0" smtClean="0"/>
              <a:t> 学科团队简介</a:t>
            </a:r>
            <a:endParaRPr lang="en-US" altLang="zh-CN" dirty="0" smtClean="0"/>
          </a:p>
          <a:p>
            <a:pPr lvl="1">
              <a:lnSpc>
                <a:spcPct val="150000"/>
              </a:lnSpc>
              <a:buFont typeface="Wingdings" pitchFamily="2" charset="2"/>
              <a:buChar char="u"/>
            </a:pPr>
            <a:r>
              <a:rPr lang="zh-CN" altLang="en-US" dirty="0" smtClean="0"/>
              <a:t> 团队人员组成 </a:t>
            </a:r>
            <a:endParaRPr lang="en-US" altLang="zh-CN" dirty="0" smtClean="0"/>
          </a:p>
          <a:p>
            <a:pPr lvl="1">
              <a:lnSpc>
                <a:spcPct val="150000"/>
              </a:lnSpc>
              <a:buFont typeface="Wingdings" pitchFamily="2" charset="2"/>
              <a:buChar char="u"/>
            </a:pPr>
            <a:r>
              <a:rPr lang="zh-CN" altLang="en-US" dirty="0" smtClean="0"/>
              <a:t> 研究方向</a:t>
            </a:r>
            <a:endParaRPr lang="en-US" altLang="zh-CN" dirty="0" smtClean="0"/>
          </a:p>
          <a:p>
            <a:pPr lvl="1">
              <a:lnSpc>
                <a:spcPct val="150000"/>
              </a:lnSpc>
              <a:buFont typeface="Wingdings" pitchFamily="2" charset="2"/>
              <a:buChar char="u"/>
            </a:pPr>
            <a:r>
              <a:rPr lang="zh-CN" altLang="en-US" dirty="0" smtClean="0"/>
              <a:t> 研究特色与优势</a:t>
            </a:r>
            <a:endParaRPr lang="en-US" altLang="zh-CN" dirty="0" smtClean="0"/>
          </a:p>
          <a:p>
            <a:pPr>
              <a:lnSpc>
                <a:spcPct val="150000"/>
              </a:lnSpc>
              <a:buFont typeface="Wingdings" pitchFamily="2" charset="2"/>
              <a:buChar char="u"/>
            </a:pPr>
            <a:r>
              <a:rPr lang="zh-CN" altLang="en-US" dirty="0" smtClean="0"/>
              <a:t> </a:t>
            </a:r>
            <a:r>
              <a:rPr lang="zh-CN" altLang="en-US" dirty="0" smtClean="0">
                <a:solidFill>
                  <a:srgbClr val="0000FF"/>
                </a:solidFill>
              </a:rPr>
              <a:t>学科培育立项</a:t>
            </a:r>
            <a:r>
              <a:rPr lang="zh-CN" altLang="en-US" dirty="0" smtClean="0">
                <a:solidFill>
                  <a:srgbClr val="0000FF"/>
                </a:solidFill>
              </a:rPr>
              <a:t>目标</a:t>
            </a:r>
            <a:endParaRPr lang="en-US" altLang="zh-CN" dirty="0" smtClean="0">
              <a:solidFill>
                <a:srgbClr val="0000FF"/>
              </a:solidFill>
            </a:endParaRPr>
          </a:p>
          <a:p>
            <a:pPr lvl="1">
              <a:lnSpc>
                <a:spcPct val="150000"/>
              </a:lnSpc>
              <a:buFont typeface="Wingdings" pitchFamily="2" charset="2"/>
              <a:buChar char="u"/>
            </a:pPr>
            <a:r>
              <a:rPr lang="en-US" altLang="zh-CN" dirty="0" smtClean="0">
                <a:solidFill>
                  <a:srgbClr val="0000FF"/>
                </a:solidFill>
              </a:rPr>
              <a:t> </a:t>
            </a:r>
            <a:r>
              <a:rPr lang="zh-CN" altLang="en-US" dirty="0" smtClean="0">
                <a:solidFill>
                  <a:srgbClr val="0000FF"/>
                </a:solidFill>
              </a:rPr>
              <a:t>总体目标</a:t>
            </a:r>
            <a:endParaRPr lang="en-US" altLang="zh-CN" dirty="0" smtClean="0">
              <a:solidFill>
                <a:srgbClr val="0000FF"/>
              </a:solidFill>
            </a:endParaRPr>
          </a:p>
          <a:p>
            <a:pPr lvl="1">
              <a:lnSpc>
                <a:spcPct val="150000"/>
              </a:lnSpc>
              <a:buFont typeface="Wingdings" pitchFamily="2" charset="2"/>
              <a:buChar char="u"/>
            </a:pPr>
            <a:r>
              <a:rPr lang="en-US" altLang="zh-CN" dirty="0" smtClean="0">
                <a:solidFill>
                  <a:srgbClr val="0000FF"/>
                </a:solidFill>
              </a:rPr>
              <a:t> </a:t>
            </a:r>
            <a:r>
              <a:rPr lang="zh-CN" altLang="en-US" dirty="0" smtClean="0">
                <a:solidFill>
                  <a:srgbClr val="0000FF"/>
                </a:solidFill>
              </a:rPr>
              <a:t>量化指标</a:t>
            </a:r>
            <a:endParaRPr lang="en-US" altLang="zh-CN" dirty="0" smtClean="0">
              <a:solidFill>
                <a:srgbClr val="0000FF"/>
              </a:solidFill>
            </a:endParaRPr>
          </a:p>
          <a:p>
            <a:pPr>
              <a:lnSpc>
                <a:spcPct val="150000"/>
              </a:lnSpc>
              <a:buFont typeface="Wingdings" pitchFamily="2" charset="2"/>
              <a:buChar char="u"/>
            </a:pPr>
            <a:r>
              <a:rPr lang="zh-CN" altLang="en-US" dirty="0" smtClean="0"/>
              <a:t> 学科建设</a:t>
            </a:r>
            <a:r>
              <a:rPr lang="zh-CN" altLang="en-US" dirty="0" smtClean="0"/>
              <a:t>措施</a:t>
            </a:r>
            <a:endParaRPr lang="en-US" altLang="zh-CN" dirty="0" smtClean="0"/>
          </a:p>
        </p:txBody>
      </p:sp>
      <p:sp>
        <p:nvSpPr>
          <p:cNvPr id="3" name="日期占位符 2"/>
          <p:cNvSpPr>
            <a:spLocks noGrp="1"/>
          </p:cNvSpPr>
          <p:nvPr>
            <p:ph type="dt" sz="half" idx="10"/>
          </p:nvPr>
        </p:nvSpPr>
        <p:spPr/>
        <p:txBody>
          <a:bodyPr/>
          <a:lstStyle/>
          <a:p>
            <a:r>
              <a:rPr lang="zh-CN" altLang="en-US" smtClean="0"/>
              <a:t>宋玉坤</a:t>
            </a:r>
            <a:endParaRPr lang="zh-CN" altLang="en-US" dirty="0"/>
          </a:p>
        </p:txBody>
      </p:sp>
      <p:sp>
        <p:nvSpPr>
          <p:cNvPr id="4" name="页脚占位符 3"/>
          <p:cNvSpPr>
            <a:spLocks noGrp="1"/>
          </p:cNvSpPr>
          <p:nvPr>
            <p:ph type="ftr" sz="quarter" idx="11"/>
          </p:nvPr>
        </p:nvSpPr>
        <p:spPr/>
        <p:txBody>
          <a:bodyPr/>
          <a:lstStyle/>
          <a:p>
            <a:r>
              <a:rPr lang="zh-CN" altLang="en-US" dirty="0" smtClean="0"/>
              <a:t>粒子物理与原子核物理学科团队立项</a:t>
            </a:r>
            <a:r>
              <a:rPr lang="zh-CN" altLang="en-US" dirty="0" smtClean="0"/>
              <a:t>论证会</a:t>
            </a:r>
          </a:p>
        </p:txBody>
      </p:sp>
      <p:sp>
        <p:nvSpPr>
          <p:cNvPr id="5" name="灯片编号占位符 4"/>
          <p:cNvSpPr>
            <a:spLocks noGrp="1"/>
          </p:cNvSpPr>
          <p:nvPr>
            <p:ph type="sldNum" sz="quarter" idx="12"/>
          </p:nvPr>
        </p:nvSpPr>
        <p:spPr/>
        <p:txBody>
          <a:bodyPr/>
          <a:lstStyle/>
          <a:p>
            <a:fld id="{03EAC226-F100-4C13-85EE-15408D99CCB4}" type="slidenum">
              <a:rPr lang="zh-CN" altLang="en-US" smtClean="0"/>
              <a:pPr/>
              <a:t>11</a:t>
            </a:fld>
            <a:endParaRPr lang="zh-CN" altLang="en-US"/>
          </a:p>
        </p:txBody>
      </p:sp>
      <p:sp>
        <p:nvSpPr>
          <p:cNvPr id="6" name="标题 5"/>
          <p:cNvSpPr>
            <a:spLocks noGrp="1"/>
          </p:cNvSpPr>
          <p:nvPr>
            <p:ph type="title"/>
          </p:nvPr>
        </p:nvSpPr>
        <p:spPr/>
        <p:txBody>
          <a:bodyPr/>
          <a:lstStyle/>
          <a:p>
            <a:r>
              <a:rPr lang="zh-CN" altLang="en-US" dirty="0" smtClean="0"/>
              <a:t>目录</a:t>
            </a:r>
            <a:endParaRPr lang="zh-CN" alt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pPr>
              <a:lnSpc>
                <a:spcPct val="150000"/>
              </a:lnSpc>
              <a:buFont typeface="Wingdings" pitchFamily="2" charset="2"/>
              <a:buChar char="Ø"/>
            </a:pPr>
            <a:r>
              <a:rPr lang="zh-CN" altLang="en-US" sz="2400" b="1" dirty="0" smtClean="0">
                <a:solidFill>
                  <a:srgbClr val="0000FF"/>
                </a:solidFill>
              </a:rPr>
              <a:t>有力的实验支撑</a:t>
            </a:r>
            <a:r>
              <a:rPr lang="zh-CN" altLang="en-US" sz="2400" dirty="0" smtClean="0"/>
              <a:t>：</a:t>
            </a:r>
            <a:r>
              <a:rPr lang="en-US" altLang="zh-CN" sz="2400" dirty="0" smtClean="0"/>
              <a:t>LHC</a:t>
            </a:r>
            <a:r>
              <a:rPr lang="zh-CN" altLang="en-US" sz="2400" dirty="0" smtClean="0"/>
              <a:t>将稳定运行</a:t>
            </a:r>
            <a:r>
              <a:rPr lang="en-US" altLang="zh-CN" sz="2400" dirty="0" smtClean="0"/>
              <a:t>15</a:t>
            </a:r>
            <a:r>
              <a:rPr lang="zh-CN" altLang="en-US" sz="2400" dirty="0" smtClean="0"/>
              <a:t>年以上，</a:t>
            </a:r>
            <a:r>
              <a:rPr lang="en-US" altLang="zh-CN" sz="2400" dirty="0" err="1" smtClean="0"/>
              <a:t>Jlab</a:t>
            </a:r>
            <a:r>
              <a:rPr lang="en-US" altLang="zh-CN" sz="2400" dirty="0" smtClean="0"/>
              <a:t> 12GeV</a:t>
            </a:r>
            <a:r>
              <a:rPr lang="zh-CN" altLang="en-US" sz="2400" dirty="0" smtClean="0"/>
              <a:t>升级完成，</a:t>
            </a:r>
            <a:r>
              <a:rPr lang="en-US" altLang="zh-CN" sz="2400" dirty="0" smtClean="0"/>
              <a:t>RHIC/BES</a:t>
            </a:r>
            <a:r>
              <a:rPr lang="zh-CN" altLang="en-US" sz="2400" dirty="0" smtClean="0"/>
              <a:t>等实验稳定运行，提供大量数据结果。</a:t>
            </a:r>
            <a:endParaRPr lang="en-US" altLang="zh-CN" sz="2400" dirty="0" smtClean="0"/>
          </a:p>
          <a:p>
            <a:pPr>
              <a:lnSpc>
                <a:spcPct val="150000"/>
              </a:lnSpc>
              <a:buFont typeface="Wingdings" pitchFamily="2" charset="2"/>
              <a:buChar char="Ø"/>
            </a:pPr>
            <a:r>
              <a:rPr lang="zh-CN" altLang="en-US" sz="2400" b="1" dirty="0" smtClean="0">
                <a:solidFill>
                  <a:srgbClr val="0000FF"/>
                </a:solidFill>
              </a:rPr>
              <a:t>中国规划</a:t>
            </a:r>
            <a:r>
              <a:rPr lang="zh-CN" altLang="en-US" sz="2400" dirty="0" smtClean="0"/>
              <a:t>建设大型实验装置，备选项有电子离子对撞机</a:t>
            </a:r>
            <a:r>
              <a:rPr lang="en-US" altLang="zh-CN" sz="2400" dirty="0" smtClean="0"/>
              <a:t>(EIC)</a:t>
            </a:r>
            <a:r>
              <a:rPr lang="zh-CN" altLang="en-US" sz="2400" dirty="0" smtClean="0"/>
              <a:t>、超级对撞机</a:t>
            </a:r>
            <a:r>
              <a:rPr lang="en-US" altLang="zh-CN" sz="2400" dirty="0" smtClean="0"/>
              <a:t>(CEPC/</a:t>
            </a:r>
            <a:r>
              <a:rPr lang="en-US" altLang="zh-CN" sz="2400" dirty="0" err="1" smtClean="0"/>
              <a:t>SppC</a:t>
            </a:r>
            <a:r>
              <a:rPr lang="en-US" altLang="zh-CN" sz="2400" dirty="0" smtClean="0"/>
              <a:t>)</a:t>
            </a:r>
            <a:r>
              <a:rPr lang="zh-CN" altLang="en-US" sz="2400" dirty="0" smtClean="0"/>
              <a:t>、</a:t>
            </a:r>
            <a:r>
              <a:rPr lang="en-US" altLang="zh-CN" sz="2400" dirty="0" smtClean="0"/>
              <a:t>Z0</a:t>
            </a:r>
            <a:r>
              <a:rPr lang="zh-CN" altLang="en-US" sz="2400" dirty="0" smtClean="0"/>
              <a:t>工厂、超级</a:t>
            </a:r>
            <a:r>
              <a:rPr lang="en-US" altLang="zh-CN" sz="2400" dirty="0" smtClean="0"/>
              <a:t>tau-</a:t>
            </a:r>
            <a:r>
              <a:rPr lang="zh-CN" altLang="en-US" sz="2400" dirty="0" smtClean="0"/>
              <a:t>粲工厂等，学科有望实现跨越式发展。</a:t>
            </a:r>
            <a:endParaRPr lang="en-US" altLang="zh-CN" sz="2400" dirty="0" smtClean="0"/>
          </a:p>
          <a:p>
            <a:pPr>
              <a:lnSpc>
                <a:spcPct val="150000"/>
              </a:lnSpc>
              <a:buFont typeface="Wingdings" pitchFamily="2" charset="2"/>
              <a:buChar char="Ø"/>
            </a:pPr>
            <a:r>
              <a:rPr lang="zh-CN" altLang="en-US" sz="2400" dirty="0" smtClean="0"/>
              <a:t>十年内若干重要物理问题有望取得</a:t>
            </a:r>
            <a:r>
              <a:rPr lang="zh-CN" altLang="en-US" sz="2400" b="1" dirty="0" smtClean="0">
                <a:solidFill>
                  <a:srgbClr val="0000FF"/>
                </a:solidFill>
              </a:rPr>
              <a:t>理论和实验突破</a:t>
            </a:r>
            <a:r>
              <a:rPr lang="zh-CN" altLang="en-US" sz="2400" dirty="0" smtClean="0"/>
              <a:t>。</a:t>
            </a:r>
            <a:endParaRPr lang="en-US" altLang="zh-CN" sz="2400" dirty="0" smtClean="0"/>
          </a:p>
          <a:p>
            <a:pPr>
              <a:lnSpc>
                <a:spcPct val="150000"/>
              </a:lnSpc>
              <a:buFont typeface="Wingdings" pitchFamily="2" charset="2"/>
              <a:buChar char="Ø"/>
            </a:pPr>
            <a:r>
              <a:rPr lang="zh-CN" altLang="en-US" sz="2400" dirty="0" smtClean="0"/>
              <a:t>与天文学、宇宙学的</a:t>
            </a:r>
            <a:r>
              <a:rPr lang="zh-CN" altLang="en-US" sz="2400" b="1" dirty="0" smtClean="0">
                <a:solidFill>
                  <a:srgbClr val="0000FF"/>
                </a:solidFill>
              </a:rPr>
              <a:t>交叉学科</a:t>
            </a:r>
            <a:r>
              <a:rPr lang="zh-CN" altLang="en-US" sz="2400" dirty="0" smtClean="0"/>
              <a:t>正在快速兴起。</a:t>
            </a:r>
            <a:endParaRPr lang="en-US" altLang="zh-CN" sz="2400" dirty="0" smtClean="0"/>
          </a:p>
          <a:p>
            <a:pPr>
              <a:lnSpc>
                <a:spcPct val="150000"/>
              </a:lnSpc>
              <a:buFont typeface="Wingdings" pitchFamily="2" charset="2"/>
              <a:buChar char="Ø"/>
            </a:pPr>
            <a:r>
              <a:rPr lang="zh-CN" altLang="en-US" sz="2400" b="1" dirty="0" smtClean="0">
                <a:solidFill>
                  <a:srgbClr val="0000FF"/>
                </a:solidFill>
              </a:rPr>
              <a:t>学院和学校的大力支持</a:t>
            </a:r>
            <a:r>
              <a:rPr lang="zh-CN" altLang="en-US" sz="2400" dirty="0" smtClean="0"/>
              <a:t>。</a:t>
            </a:r>
            <a:endParaRPr lang="zh-CN" altLang="en-US" sz="2400" dirty="0"/>
          </a:p>
        </p:txBody>
      </p:sp>
      <p:sp>
        <p:nvSpPr>
          <p:cNvPr id="3" name="日期占位符 2"/>
          <p:cNvSpPr>
            <a:spLocks noGrp="1"/>
          </p:cNvSpPr>
          <p:nvPr>
            <p:ph type="dt" sz="half" idx="10"/>
          </p:nvPr>
        </p:nvSpPr>
        <p:spPr/>
        <p:txBody>
          <a:bodyPr/>
          <a:lstStyle/>
          <a:p>
            <a:r>
              <a:rPr lang="zh-CN" altLang="en-US" smtClean="0"/>
              <a:t>宋玉坤</a:t>
            </a:r>
            <a:endParaRPr lang="zh-CN" altLang="en-US" dirty="0"/>
          </a:p>
        </p:txBody>
      </p:sp>
      <p:sp>
        <p:nvSpPr>
          <p:cNvPr id="4" name="页脚占位符 3"/>
          <p:cNvSpPr>
            <a:spLocks noGrp="1"/>
          </p:cNvSpPr>
          <p:nvPr>
            <p:ph type="ftr" sz="quarter" idx="11"/>
          </p:nvPr>
        </p:nvSpPr>
        <p:spPr/>
        <p:txBody>
          <a:bodyPr/>
          <a:lstStyle/>
          <a:p>
            <a:r>
              <a:rPr lang="zh-CN" altLang="en-US" dirty="0" smtClean="0"/>
              <a:t>粒子物理与原子核物理学科团队立项</a:t>
            </a:r>
            <a:r>
              <a:rPr lang="zh-CN" altLang="en-US" dirty="0" smtClean="0"/>
              <a:t>论证会</a:t>
            </a:r>
          </a:p>
        </p:txBody>
      </p:sp>
      <p:sp>
        <p:nvSpPr>
          <p:cNvPr id="5" name="灯片编号占位符 4"/>
          <p:cNvSpPr>
            <a:spLocks noGrp="1"/>
          </p:cNvSpPr>
          <p:nvPr>
            <p:ph type="sldNum" sz="quarter" idx="12"/>
          </p:nvPr>
        </p:nvSpPr>
        <p:spPr/>
        <p:txBody>
          <a:bodyPr/>
          <a:lstStyle/>
          <a:p>
            <a:fld id="{03EAC226-F100-4C13-85EE-15408D99CCB4}" type="slidenum">
              <a:rPr lang="zh-CN" altLang="en-US" smtClean="0"/>
              <a:pPr/>
              <a:t>12</a:t>
            </a:fld>
            <a:endParaRPr lang="zh-CN" altLang="en-US"/>
          </a:p>
        </p:txBody>
      </p:sp>
      <p:sp>
        <p:nvSpPr>
          <p:cNvPr id="6" name="标题 5"/>
          <p:cNvSpPr>
            <a:spLocks noGrp="1"/>
          </p:cNvSpPr>
          <p:nvPr>
            <p:ph type="title"/>
          </p:nvPr>
        </p:nvSpPr>
        <p:spPr/>
        <p:txBody>
          <a:bodyPr/>
          <a:lstStyle/>
          <a:p>
            <a:r>
              <a:rPr lang="zh-CN" altLang="en-US" dirty="0" smtClean="0"/>
              <a:t>学科发展的历史性机遇</a:t>
            </a:r>
            <a:endParaRPr lang="zh-CN" altLang="en-US" dirty="0"/>
          </a:p>
        </p:txBody>
      </p:sp>
      <p:grpSp>
        <p:nvGrpSpPr>
          <p:cNvPr id="9" name="组合 8"/>
          <p:cNvGrpSpPr/>
          <p:nvPr/>
        </p:nvGrpSpPr>
        <p:grpSpPr>
          <a:xfrm>
            <a:off x="611560" y="3612285"/>
            <a:ext cx="8118668" cy="3110805"/>
            <a:chOff x="539552" y="1551042"/>
            <a:chExt cx="8118668" cy="3110805"/>
          </a:xfrm>
        </p:grpSpPr>
        <p:pic>
          <p:nvPicPr>
            <p:cNvPr id="10" name="Picture 2"/>
            <p:cNvPicPr>
              <a:picLocks noChangeAspect="1" noChangeArrowheads="1"/>
            </p:cNvPicPr>
            <p:nvPr/>
          </p:nvPicPr>
          <p:blipFill>
            <a:blip r:embed="rId2" cstate="print"/>
            <a:srcRect/>
            <a:stretch>
              <a:fillRect/>
            </a:stretch>
          </p:blipFill>
          <p:spPr bwMode="auto">
            <a:xfrm>
              <a:off x="4932040" y="1551042"/>
              <a:ext cx="3726180" cy="2526030"/>
            </a:xfrm>
            <a:prstGeom prst="rect">
              <a:avLst/>
            </a:prstGeom>
            <a:noFill/>
            <a:ln w="9525">
              <a:solidFill>
                <a:schemeClr val="accent1"/>
              </a:solidFill>
              <a:miter lim="800000"/>
              <a:headEnd/>
              <a:tailEnd/>
            </a:ln>
          </p:spPr>
        </p:pic>
        <p:pic>
          <p:nvPicPr>
            <p:cNvPr id="11" name="图片 10" descr="W020140707380981614042.jpg"/>
            <p:cNvPicPr>
              <a:picLocks noChangeAspect="1"/>
            </p:cNvPicPr>
            <p:nvPr/>
          </p:nvPicPr>
          <p:blipFill>
            <a:blip r:embed="rId3" cstate="print"/>
            <a:stretch>
              <a:fillRect/>
            </a:stretch>
          </p:blipFill>
          <p:spPr>
            <a:xfrm>
              <a:off x="539552" y="1762497"/>
              <a:ext cx="3417570" cy="2103120"/>
            </a:xfrm>
            <a:prstGeom prst="rect">
              <a:avLst/>
            </a:prstGeom>
            <a:ln>
              <a:solidFill>
                <a:schemeClr val="accent1"/>
              </a:solidFill>
            </a:ln>
          </p:spPr>
        </p:pic>
        <p:sp>
          <p:nvSpPr>
            <p:cNvPr id="12" name="TextBox 11"/>
            <p:cNvSpPr txBox="1"/>
            <p:nvPr/>
          </p:nvSpPr>
          <p:spPr>
            <a:xfrm>
              <a:off x="1187624" y="4077072"/>
              <a:ext cx="2066591" cy="584775"/>
            </a:xfrm>
            <a:prstGeom prst="rect">
              <a:avLst/>
            </a:prstGeom>
            <a:noFill/>
          </p:spPr>
          <p:txBody>
            <a:bodyPr wrap="none" rtlCol="0">
              <a:spAutoFit/>
            </a:bodyPr>
            <a:lstStyle/>
            <a:p>
              <a:r>
                <a:rPr lang="en-US" altLang="zh-CN" sz="3200" b="1" dirty="0" smtClean="0">
                  <a:solidFill>
                    <a:srgbClr val="FF0000"/>
                  </a:solidFill>
                </a:rPr>
                <a:t>CEPC/</a:t>
              </a:r>
              <a:r>
                <a:rPr lang="en-US" altLang="zh-CN" sz="3200" b="1" dirty="0" err="1" smtClean="0">
                  <a:solidFill>
                    <a:srgbClr val="FF0000"/>
                  </a:solidFill>
                </a:rPr>
                <a:t>SppC</a:t>
              </a:r>
              <a:endParaRPr lang="zh-CN" altLang="en-US" sz="3200" b="1" dirty="0">
                <a:solidFill>
                  <a:srgbClr val="FF0000"/>
                </a:solidFill>
              </a:endParaRPr>
            </a:p>
          </p:txBody>
        </p:sp>
        <p:sp>
          <p:nvSpPr>
            <p:cNvPr id="13" name="TextBox 12"/>
            <p:cNvSpPr txBox="1"/>
            <p:nvPr/>
          </p:nvSpPr>
          <p:spPr>
            <a:xfrm>
              <a:off x="5724128" y="4077072"/>
              <a:ext cx="2073003" cy="584775"/>
            </a:xfrm>
            <a:prstGeom prst="rect">
              <a:avLst/>
            </a:prstGeom>
            <a:noFill/>
          </p:spPr>
          <p:txBody>
            <a:bodyPr wrap="none" rtlCol="0">
              <a:spAutoFit/>
            </a:bodyPr>
            <a:lstStyle/>
            <a:p>
              <a:r>
                <a:rPr lang="en-US" altLang="zh-CN" sz="3200" b="1" dirty="0" smtClean="0">
                  <a:solidFill>
                    <a:srgbClr val="FF0000"/>
                  </a:solidFill>
                </a:rPr>
                <a:t>EIC @ HIAF</a:t>
              </a:r>
              <a:endParaRPr lang="zh-CN" altLang="en-US" sz="3200" b="1" dirty="0">
                <a:solidFill>
                  <a:srgbClr val="FF0000"/>
                </a:solidFill>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lvl="0" indent="0">
              <a:lnSpc>
                <a:spcPct val="150000"/>
              </a:lnSpc>
              <a:buFont typeface="Wingdings" pitchFamily="2" charset="2"/>
              <a:buChar char="Ø"/>
            </a:pPr>
            <a:r>
              <a:rPr lang="zh-CN" altLang="en-US" dirty="0" smtClean="0">
                <a:latin typeface="Adobe 黑体 Std R" pitchFamily="34" charset="-122"/>
                <a:ea typeface="Adobe 黑体 Std R" pitchFamily="34" charset="-122"/>
              </a:rPr>
              <a:t> 形成</a:t>
            </a:r>
            <a:r>
              <a:rPr lang="zh-CN" altLang="en-US" dirty="0" smtClean="0">
                <a:latin typeface="Adobe 黑体 Std R" pitchFamily="34" charset="-122"/>
                <a:ea typeface="Adobe 黑体 Std R" pitchFamily="34" charset="-122"/>
              </a:rPr>
              <a:t>若干国内</a:t>
            </a:r>
            <a:r>
              <a:rPr lang="en-US" altLang="zh-CN" dirty="0" smtClean="0">
                <a:latin typeface="Adobe 黑体 Std R" pitchFamily="34" charset="-122"/>
                <a:ea typeface="Adobe 黑体 Std R" pitchFamily="34" charset="-122"/>
              </a:rPr>
              <a:t>/</a:t>
            </a:r>
            <a:r>
              <a:rPr lang="zh-CN" altLang="en-US" dirty="0" smtClean="0">
                <a:latin typeface="Adobe 黑体 Std R" pitchFamily="34" charset="-122"/>
                <a:ea typeface="Adobe 黑体 Std R" pitchFamily="34" charset="-122"/>
              </a:rPr>
              <a:t>国际领先的</a:t>
            </a:r>
            <a:r>
              <a:rPr lang="zh-CN" altLang="en-US" dirty="0" smtClean="0">
                <a:solidFill>
                  <a:srgbClr val="0000FF"/>
                </a:solidFill>
                <a:latin typeface="Adobe 黑体 Std R" pitchFamily="34" charset="-122"/>
                <a:ea typeface="Adobe 黑体 Std R" pitchFamily="34" charset="-122"/>
              </a:rPr>
              <a:t>研究方向</a:t>
            </a:r>
            <a:endParaRPr lang="en-US" altLang="zh-CN" dirty="0" smtClean="0">
              <a:latin typeface="Adobe 黑体 Std R" pitchFamily="34" charset="-122"/>
              <a:ea typeface="Adobe 黑体 Std R" pitchFamily="34" charset="-122"/>
            </a:endParaRPr>
          </a:p>
          <a:p>
            <a:pPr lvl="0" indent="0">
              <a:lnSpc>
                <a:spcPct val="150000"/>
              </a:lnSpc>
              <a:buFont typeface="Wingdings" pitchFamily="2" charset="2"/>
              <a:buChar char="Ø"/>
            </a:pPr>
            <a:r>
              <a:rPr lang="zh-CN" altLang="en-US" dirty="0" smtClean="0">
                <a:latin typeface="Adobe 黑体 Std R" pitchFamily="34" charset="-122"/>
                <a:ea typeface="Adobe 黑体 Std R" pitchFamily="34" charset="-122"/>
              </a:rPr>
              <a:t> 团队</a:t>
            </a:r>
            <a:r>
              <a:rPr lang="zh-CN" altLang="en-US" dirty="0" smtClean="0">
                <a:solidFill>
                  <a:srgbClr val="0000FF"/>
                </a:solidFill>
                <a:latin typeface="Adobe 黑体 Std R" pitchFamily="34" charset="-122"/>
                <a:ea typeface="Adobe 黑体 Std R" pitchFamily="34" charset="-122"/>
              </a:rPr>
              <a:t>各项指标</a:t>
            </a:r>
            <a:r>
              <a:rPr lang="zh-CN" altLang="en-US" dirty="0" smtClean="0">
                <a:latin typeface="Adobe 黑体 Std R" pitchFamily="34" charset="-122"/>
                <a:ea typeface="Adobe 黑体 Std R" pitchFamily="34" charset="-122"/>
              </a:rPr>
              <a:t>到达一级学科博士点下面二级学科的程度</a:t>
            </a:r>
            <a:endParaRPr lang="en-US" altLang="zh-CN" dirty="0" smtClean="0">
              <a:latin typeface="Adobe 黑体 Std R" pitchFamily="34" charset="-122"/>
              <a:ea typeface="Adobe 黑体 Std R" pitchFamily="34" charset="-122"/>
            </a:endParaRPr>
          </a:p>
          <a:p>
            <a:pPr lvl="0" indent="0">
              <a:lnSpc>
                <a:spcPct val="150000"/>
              </a:lnSpc>
              <a:buFont typeface="Wingdings" pitchFamily="2" charset="2"/>
              <a:buChar char="Ø"/>
            </a:pPr>
            <a:r>
              <a:rPr lang="zh-CN" altLang="en-US" dirty="0" smtClean="0">
                <a:latin typeface="Adobe 黑体 Std R" pitchFamily="34" charset="-122"/>
                <a:ea typeface="Adobe 黑体 Std R" pitchFamily="34" charset="-122"/>
              </a:rPr>
              <a:t> 在</a:t>
            </a:r>
            <a:r>
              <a:rPr lang="zh-CN" altLang="en-US" dirty="0" smtClean="0">
                <a:latin typeface="Adobe 黑体 Std R" pitchFamily="34" charset="-122"/>
                <a:ea typeface="Adobe 黑体 Std R" pitchFamily="34" charset="-122"/>
              </a:rPr>
              <a:t>全国粒子物理</a:t>
            </a:r>
            <a:r>
              <a:rPr lang="en-US" altLang="zh-CN" dirty="0" smtClean="0">
                <a:latin typeface="Adobe 黑体 Std R" pitchFamily="34" charset="-122"/>
                <a:ea typeface="Adobe 黑体 Std R" pitchFamily="34" charset="-122"/>
              </a:rPr>
              <a:t>/</a:t>
            </a:r>
            <a:r>
              <a:rPr lang="zh-CN" altLang="en-US" dirty="0" smtClean="0">
                <a:latin typeface="Adobe 黑体 Std R" pitchFamily="34" charset="-122"/>
                <a:ea typeface="Adobe 黑体 Std R" pitchFamily="34" charset="-122"/>
              </a:rPr>
              <a:t>核物理领域中</a:t>
            </a:r>
            <a:r>
              <a:rPr lang="zh-CN" altLang="en-US" dirty="0" smtClean="0">
                <a:solidFill>
                  <a:srgbClr val="0000FF"/>
                </a:solidFill>
                <a:latin typeface="Adobe 黑体 Std R" pitchFamily="34" charset="-122"/>
                <a:ea typeface="Adobe 黑体 Std R" pitchFamily="34" charset="-122"/>
              </a:rPr>
              <a:t>占据一席之地</a:t>
            </a:r>
            <a:endParaRPr lang="en-US" altLang="zh-CN" dirty="0" smtClean="0">
              <a:latin typeface="Adobe 黑体 Std R" pitchFamily="34" charset="-122"/>
              <a:ea typeface="Adobe 黑体 Std R" pitchFamily="34" charset="-122"/>
            </a:endParaRPr>
          </a:p>
          <a:p>
            <a:pPr lvl="0" indent="0">
              <a:lnSpc>
                <a:spcPct val="150000"/>
              </a:lnSpc>
              <a:buFont typeface="Wingdings" pitchFamily="2" charset="2"/>
              <a:buChar char="Ø"/>
            </a:pPr>
            <a:r>
              <a:rPr lang="zh-CN" altLang="en-US" dirty="0" smtClean="0">
                <a:latin typeface="Adobe 黑体 Std R" pitchFamily="34" charset="-122"/>
                <a:ea typeface="Adobe 黑体 Std R" pitchFamily="34" charset="-122"/>
              </a:rPr>
              <a:t> 粒子</a:t>
            </a:r>
            <a:r>
              <a:rPr lang="zh-CN" altLang="en-US" dirty="0" smtClean="0">
                <a:latin typeface="Adobe 黑体 Std R" pitchFamily="34" charset="-122"/>
                <a:ea typeface="Adobe 黑体 Std R" pitchFamily="34" charset="-122"/>
              </a:rPr>
              <a:t>物理研究</a:t>
            </a:r>
            <a:r>
              <a:rPr lang="zh-CN" altLang="en-US" dirty="0" smtClean="0">
                <a:solidFill>
                  <a:srgbClr val="0000FF"/>
                </a:solidFill>
                <a:latin typeface="Adobe 黑体 Std R" pitchFamily="34" charset="-122"/>
                <a:ea typeface="Adobe 黑体 Std R" pitchFamily="34" charset="-122"/>
              </a:rPr>
              <a:t>人才培养基地</a:t>
            </a:r>
            <a:r>
              <a:rPr lang="zh-CN" altLang="en-US" dirty="0" smtClean="0">
                <a:latin typeface="Adobe 黑体 Std R" pitchFamily="34" charset="-122"/>
                <a:ea typeface="Adobe 黑体 Std R" pitchFamily="34" charset="-122"/>
              </a:rPr>
              <a:t>。</a:t>
            </a:r>
            <a:endParaRPr lang="en-US" altLang="zh-CN" dirty="0" smtClean="0">
              <a:latin typeface="Adobe 黑体 Std R" pitchFamily="34" charset="-122"/>
              <a:ea typeface="Adobe 黑体 Std R" pitchFamily="34" charset="-122"/>
            </a:endParaRPr>
          </a:p>
          <a:p>
            <a:pPr indent="0">
              <a:lnSpc>
                <a:spcPct val="150000"/>
              </a:lnSpc>
            </a:pPr>
            <a:endParaRPr lang="zh-CN" altLang="en-US" dirty="0"/>
          </a:p>
        </p:txBody>
      </p:sp>
      <p:sp>
        <p:nvSpPr>
          <p:cNvPr id="3" name="日期占位符 2"/>
          <p:cNvSpPr>
            <a:spLocks noGrp="1"/>
          </p:cNvSpPr>
          <p:nvPr>
            <p:ph type="dt" sz="half" idx="10"/>
          </p:nvPr>
        </p:nvSpPr>
        <p:spPr/>
        <p:txBody>
          <a:bodyPr/>
          <a:lstStyle/>
          <a:p>
            <a:r>
              <a:rPr lang="zh-CN" altLang="en-US" smtClean="0"/>
              <a:t>宋玉坤</a:t>
            </a:r>
            <a:endParaRPr lang="zh-CN" altLang="en-US" dirty="0"/>
          </a:p>
        </p:txBody>
      </p:sp>
      <p:sp>
        <p:nvSpPr>
          <p:cNvPr id="4" name="页脚占位符 3"/>
          <p:cNvSpPr>
            <a:spLocks noGrp="1"/>
          </p:cNvSpPr>
          <p:nvPr>
            <p:ph type="ftr" sz="quarter" idx="11"/>
          </p:nvPr>
        </p:nvSpPr>
        <p:spPr/>
        <p:txBody>
          <a:bodyPr/>
          <a:lstStyle/>
          <a:p>
            <a:r>
              <a:rPr lang="zh-CN" altLang="en-US" dirty="0" smtClean="0"/>
              <a:t>粒子物理与原子核物理学科团队立项</a:t>
            </a:r>
            <a:r>
              <a:rPr lang="zh-CN" altLang="en-US" dirty="0" smtClean="0"/>
              <a:t>论证会</a:t>
            </a:r>
          </a:p>
        </p:txBody>
      </p:sp>
      <p:sp>
        <p:nvSpPr>
          <p:cNvPr id="5" name="灯片编号占位符 4"/>
          <p:cNvSpPr>
            <a:spLocks noGrp="1"/>
          </p:cNvSpPr>
          <p:nvPr>
            <p:ph type="sldNum" sz="quarter" idx="12"/>
          </p:nvPr>
        </p:nvSpPr>
        <p:spPr/>
        <p:txBody>
          <a:bodyPr/>
          <a:lstStyle/>
          <a:p>
            <a:fld id="{03EAC226-F100-4C13-85EE-15408D99CCB4}" type="slidenum">
              <a:rPr lang="zh-CN" altLang="en-US" smtClean="0"/>
              <a:pPr/>
              <a:t>13</a:t>
            </a:fld>
            <a:endParaRPr lang="zh-CN" altLang="en-US"/>
          </a:p>
        </p:txBody>
      </p:sp>
      <p:sp>
        <p:nvSpPr>
          <p:cNvPr id="6" name="标题 5"/>
          <p:cNvSpPr>
            <a:spLocks noGrp="1"/>
          </p:cNvSpPr>
          <p:nvPr>
            <p:ph type="title"/>
          </p:nvPr>
        </p:nvSpPr>
        <p:spPr/>
        <p:txBody>
          <a:bodyPr/>
          <a:lstStyle/>
          <a:p>
            <a:r>
              <a:rPr lang="zh-CN" altLang="en-US" dirty="0" smtClean="0"/>
              <a:t>总体目标</a:t>
            </a:r>
            <a:endParaRPr lang="zh-CN" alt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lnSpcReduction="10000"/>
          </a:bodyPr>
          <a:lstStyle/>
          <a:p>
            <a:pPr>
              <a:buFont typeface="Wingdings" pitchFamily="2" charset="2"/>
              <a:buChar char="Ø"/>
            </a:pPr>
            <a:r>
              <a:rPr lang="zh-CN" altLang="en-US" dirty="0" smtClean="0">
                <a:solidFill>
                  <a:srgbClr val="0000FF"/>
                </a:solidFill>
              </a:rPr>
              <a:t>研究经费</a:t>
            </a:r>
            <a:endParaRPr lang="en-US" altLang="zh-CN" dirty="0" smtClean="0">
              <a:solidFill>
                <a:srgbClr val="0000FF"/>
              </a:solidFill>
            </a:endParaRPr>
          </a:p>
          <a:p>
            <a:pPr lvl="1">
              <a:buFont typeface="Wingdings" pitchFamily="2" charset="2"/>
              <a:buChar char="Ø"/>
            </a:pPr>
            <a:r>
              <a:rPr lang="en-US" altLang="zh-CN" dirty="0" smtClean="0"/>
              <a:t>1-3</a:t>
            </a:r>
            <a:r>
              <a:rPr lang="zh-CN" altLang="en-US" dirty="0" smtClean="0"/>
              <a:t>个国家自然科学青年基金项目</a:t>
            </a:r>
            <a:endParaRPr lang="en-US" altLang="zh-CN" dirty="0" smtClean="0"/>
          </a:p>
          <a:p>
            <a:pPr lvl="1">
              <a:buFont typeface="Wingdings" pitchFamily="2" charset="2"/>
              <a:buChar char="Ø"/>
            </a:pPr>
            <a:r>
              <a:rPr lang="en-US" altLang="zh-CN" dirty="0" smtClean="0"/>
              <a:t>1-2</a:t>
            </a:r>
            <a:r>
              <a:rPr lang="zh-CN" altLang="en-US" dirty="0" smtClean="0"/>
              <a:t>个国家自然科学基金面上项目</a:t>
            </a:r>
            <a:endParaRPr lang="en-US" altLang="zh-CN" dirty="0" smtClean="0"/>
          </a:p>
          <a:p>
            <a:pPr lvl="1">
              <a:buFont typeface="Wingdings" pitchFamily="2" charset="2"/>
              <a:buChar char="Ø"/>
            </a:pPr>
            <a:r>
              <a:rPr lang="en-US" altLang="zh-CN" dirty="0" smtClean="0"/>
              <a:t>2-4</a:t>
            </a:r>
            <a:r>
              <a:rPr lang="zh-CN" altLang="en-US" dirty="0" smtClean="0"/>
              <a:t>个省自然科学基金项目</a:t>
            </a:r>
            <a:endParaRPr lang="en-US" altLang="zh-CN" dirty="0" smtClean="0"/>
          </a:p>
          <a:p>
            <a:pPr lvl="1">
              <a:buFont typeface="Wingdings" pitchFamily="2" charset="2"/>
              <a:buChar char="Ø"/>
            </a:pPr>
            <a:r>
              <a:rPr lang="zh-CN" altLang="en-US" dirty="0" smtClean="0"/>
              <a:t>建设期内新申请经费</a:t>
            </a:r>
            <a:r>
              <a:rPr lang="zh-CN" altLang="en-US" dirty="0" smtClean="0"/>
              <a:t>超过</a:t>
            </a:r>
            <a:r>
              <a:rPr lang="en-US" altLang="zh-CN" dirty="0" smtClean="0"/>
              <a:t>130</a:t>
            </a:r>
            <a:r>
              <a:rPr lang="zh-CN" altLang="en-US" dirty="0" smtClean="0"/>
              <a:t>万</a:t>
            </a:r>
            <a:endParaRPr lang="en-US" altLang="zh-CN" dirty="0" smtClean="0"/>
          </a:p>
          <a:p>
            <a:pPr>
              <a:buFont typeface="Wingdings" pitchFamily="2" charset="2"/>
              <a:buChar char="Ø"/>
            </a:pPr>
            <a:r>
              <a:rPr lang="zh-CN" altLang="en-US" dirty="0" smtClean="0">
                <a:solidFill>
                  <a:srgbClr val="0000FF"/>
                </a:solidFill>
              </a:rPr>
              <a:t>学术成果</a:t>
            </a:r>
            <a:endParaRPr lang="en-US" altLang="zh-CN" dirty="0" smtClean="0">
              <a:solidFill>
                <a:srgbClr val="0000FF"/>
              </a:solidFill>
            </a:endParaRPr>
          </a:p>
          <a:p>
            <a:pPr lvl="1">
              <a:buFont typeface="Wingdings" pitchFamily="2" charset="2"/>
              <a:buChar char="Ø"/>
            </a:pPr>
            <a:r>
              <a:rPr lang="zh-CN" altLang="en-US" dirty="0" smtClean="0"/>
              <a:t>人均顶级</a:t>
            </a:r>
            <a:r>
              <a:rPr lang="zh-CN" altLang="en-US" dirty="0" smtClean="0"/>
              <a:t>和高水平</a:t>
            </a:r>
            <a:r>
              <a:rPr lang="zh-CN" altLang="en-US" dirty="0" smtClean="0"/>
              <a:t>论文</a:t>
            </a:r>
            <a:r>
              <a:rPr lang="en-US" altLang="zh-CN" dirty="0" smtClean="0"/>
              <a:t>2-3</a:t>
            </a:r>
            <a:r>
              <a:rPr lang="zh-CN" altLang="en-US" dirty="0" smtClean="0"/>
              <a:t>篇</a:t>
            </a:r>
            <a:r>
              <a:rPr lang="en-US" altLang="zh-CN" dirty="0" smtClean="0"/>
              <a:t>/</a:t>
            </a:r>
            <a:r>
              <a:rPr lang="zh-CN" altLang="en-US" dirty="0" smtClean="0"/>
              <a:t>年</a:t>
            </a:r>
            <a:endParaRPr lang="en-US" altLang="zh-CN" dirty="0" smtClean="0"/>
          </a:p>
          <a:p>
            <a:pPr lvl="1">
              <a:buFont typeface="Wingdings" pitchFamily="2" charset="2"/>
              <a:buChar char="Ø"/>
            </a:pPr>
            <a:r>
              <a:rPr lang="zh-CN" altLang="en-US" dirty="0" smtClean="0"/>
              <a:t>以济南大学一单位获得山东省自然科学奖、山东省高校优秀科研成果奖各一项</a:t>
            </a:r>
            <a:endParaRPr lang="en-US" altLang="zh-CN" dirty="0" smtClean="0"/>
          </a:p>
          <a:p>
            <a:pPr>
              <a:buFont typeface="Wingdings" pitchFamily="2" charset="2"/>
              <a:buChar char="Ø"/>
            </a:pPr>
            <a:r>
              <a:rPr lang="zh-CN" altLang="en-US" dirty="0" smtClean="0">
                <a:solidFill>
                  <a:srgbClr val="0000FF"/>
                </a:solidFill>
              </a:rPr>
              <a:t>人才</a:t>
            </a:r>
            <a:r>
              <a:rPr lang="zh-CN" altLang="en-US" dirty="0" smtClean="0">
                <a:solidFill>
                  <a:srgbClr val="0000FF"/>
                </a:solidFill>
              </a:rPr>
              <a:t>队伍</a:t>
            </a:r>
            <a:endParaRPr lang="en-US" altLang="zh-CN" dirty="0" smtClean="0">
              <a:solidFill>
                <a:srgbClr val="0000FF"/>
              </a:solidFill>
            </a:endParaRPr>
          </a:p>
          <a:p>
            <a:pPr lvl="1">
              <a:buFont typeface="Wingdings" pitchFamily="2" charset="2"/>
              <a:buChar char="Ø"/>
            </a:pPr>
            <a:r>
              <a:rPr lang="zh-CN" altLang="en-US" dirty="0" smtClean="0"/>
              <a:t>争取引进泰山学者水平的带头人一名</a:t>
            </a:r>
            <a:endParaRPr lang="en-US" altLang="zh-CN" dirty="0" smtClean="0"/>
          </a:p>
          <a:p>
            <a:pPr lvl="1">
              <a:buFont typeface="Wingdings" pitchFamily="2" charset="2"/>
              <a:buChar char="Ø"/>
            </a:pPr>
            <a:r>
              <a:rPr lang="zh-CN" altLang="en-US" dirty="0" smtClean="0"/>
              <a:t>引进优秀青年博士</a:t>
            </a:r>
            <a:r>
              <a:rPr lang="en-US" altLang="zh-CN" dirty="0" smtClean="0"/>
              <a:t>1-3</a:t>
            </a:r>
            <a:r>
              <a:rPr lang="zh-CN" altLang="en-US" dirty="0" smtClean="0"/>
              <a:t>人</a:t>
            </a:r>
            <a:endParaRPr lang="en-US" altLang="zh-CN" dirty="0" smtClean="0"/>
          </a:p>
          <a:p>
            <a:pPr lvl="1">
              <a:buFont typeface="Wingdings" pitchFamily="2" charset="2"/>
              <a:buChar char="Ø"/>
            </a:pPr>
            <a:r>
              <a:rPr lang="zh-CN" altLang="en-US" dirty="0" smtClean="0"/>
              <a:t>形成</a:t>
            </a:r>
            <a:r>
              <a:rPr lang="en-US" altLang="zh-CN" dirty="0" smtClean="0"/>
              <a:t>3</a:t>
            </a:r>
            <a:r>
              <a:rPr lang="zh-CN" altLang="en-US" dirty="0" smtClean="0"/>
              <a:t>个左右的主攻研究方向</a:t>
            </a:r>
            <a:endParaRPr lang="en-US" altLang="zh-CN" dirty="0" smtClean="0"/>
          </a:p>
          <a:p>
            <a:endParaRPr lang="zh-CN" altLang="en-US" dirty="0"/>
          </a:p>
        </p:txBody>
      </p:sp>
      <p:sp>
        <p:nvSpPr>
          <p:cNvPr id="3" name="日期占位符 2"/>
          <p:cNvSpPr>
            <a:spLocks noGrp="1"/>
          </p:cNvSpPr>
          <p:nvPr>
            <p:ph type="dt" sz="half" idx="10"/>
          </p:nvPr>
        </p:nvSpPr>
        <p:spPr/>
        <p:txBody>
          <a:bodyPr/>
          <a:lstStyle/>
          <a:p>
            <a:r>
              <a:rPr lang="zh-CN" altLang="en-US" smtClean="0"/>
              <a:t>宋玉坤</a:t>
            </a:r>
            <a:endParaRPr lang="zh-CN" altLang="en-US" dirty="0"/>
          </a:p>
        </p:txBody>
      </p:sp>
      <p:sp>
        <p:nvSpPr>
          <p:cNvPr id="4" name="页脚占位符 3"/>
          <p:cNvSpPr>
            <a:spLocks noGrp="1"/>
          </p:cNvSpPr>
          <p:nvPr>
            <p:ph type="ftr" sz="quarter" idx="11"/>
          </p:nvPr>
        </p:nvSpPr>
        <p:spPr/>
        <p:txBody>
          <a:bodyPr/>
          <a:lstStyle/>
          <a:p>
            <a:r>
              <a:rPr lang="zh-CN" altLang="en-US" dirty="0" smtClean="0"/>
              <a:t>粒子物理与原子核物理学科团队立项</a:t>
            </a:r>
            <a:r>
              <a:rPr lang="zh-CN" altLang="en-US" dirty="0" smtClean="0"/>
              <a:t>论证会</a:t>
            </a:r>
          </a:p>
        </p:txBody>
      </p:sp>
      <p:sp>
        <p:nvSpPr>
          <p:cNvPr id="5" name="灯片编号占位符 4"/>
          <p:cNvSpPr>
            <a:spLocks noGrp="1"/>
          </p:cNvSpPr>
          <p:nvPr>
            <p:ph type="sldNum" sz="quarter" idx="12"/>
          </p:nvPr>
        </p:nvSpPr>
        <p:spPr/>
        <p:txBody>
          <a:bodyPr/>
          <a:lstStyle/>
          <a:p>
            <a:fld id="{03EAC226-F100-4C13-85EE-15408D99CCB4}" type="slidenum">
              <a:rPr lang="zh-CN" altLang="en-US" smtClean="0"/>
              <a:pPr/>
              <a:t>14</a:t>
            </a:fld>
            <a:endParaRPr lang="zh-CN" altLang="en-US"/>
          </a:p>
        </p:txBody>
      </p:sp>
      <p:sp>
        <p:nvSpPr>
          <p:cNvPr id="6" name="标题 5"/>
          <p:cNvSpPr>
            <a:spLocks noGrp="1"/>
          </p:cNvSpPr>
          <p:nvPr>
            <p:ph type="title"/>
          </p:nvPr>
        </p:nvSpPr>
        <p:spPr/>
        <p:txBody>
          <a:bodyPr/>
          <a:lstStyle/>
          <a:p>
            <a:r>
              <a:rPr lang="zh-CN" altLang="en-US" dirty="0" smtClean="0"/>
              <a:t>量化指标</a:t>
            </a:r>
            <a:endParaRPr lang="zh-CN" alt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a:lnSpc>
                <a:spcPct val="150000"/>
              </a:lnSpc>
              <a:buFont typeface="Wingdings" pitchFamily="2" charset="2"/>
              <a:buChar char="u"/>
            </a:pPr>
            <a:r>
              <a:rPr lang="zh-CN" altLang="en-US" dirty="0" smtClean="0"/>
              <a:t> 学科团队简介</a:t>
            </a:r>
            <a:endParaRPr lang="en-US" altLang="zh-CN" dirty="0" smtClean="0"/>
          </a:p>
          <a:p>
            <a:pPr lvl="1">
              <a:lnSpc>
                <a:spcPct val="150000"/>
              </a:lnSpc>
              <a:buFont typeface="Wingdings" pitchFamily="2" charset="2"/>
              <a:buChar char="u"/>
            </a:pPr>
            <a:r>
              <a:rPr lang="zh-CN" altLang="en-US" dirty="0" smtClean="0"/>
              <a:t> 团队人员组成 </a:t>
            </a:r>
            <a:endParaRPr lang="en-US" altLang="zh-CN" dirty="0" smtClean="0"/>
          </a:p>
          <a:p>
            <a:pPr lvl="1">
              <a:lnSpc>
                <a:spcPct val="150000"/>
              </a:lnSpc>
              <a:buFont typeface="Wingdings" pitchFamily="2" charset="2"/>
              <a:buChar char="u"/>
            </a:pPr>
            <a:r>
              <a:rPr lang="zh-CN" altLang="en-US" dirty="0" smtClean="0"/>
              <a:t> 研究方向</a:t>
            </a:r>
            <a:endParaRPr lang="en-US" altLang="zh-CN" dirty="0" smtClean="0"/>
          </a:p>
          <a:p>
            <a:pPr lvl="1">
              <a:lnSpc>
                <a:spcPct val="150000"/>
              </a:lnSpc>
              <a:buFont typeface="Wingdings" pitchFamily="2" charset="2"/>
              <a:buChar char="u"/>
            </a:pPr>
            <a:r>
              <a:rPr lang="zh-CN" altLang="en-US" dirty="0" smtClean="0"/>
              <a:t> 研究特色与优势</a:t>
            </a:r>
            <a:endParaRPr lang="en-US" altLang="zh-CN" dirty="0" smtClean="0"/>
          </a:p>
          <a:p>
            <a:pPr>
              <a:lnSpc>
                <a:spcPct val="150000"/>
              </a:lnSpc>
              <a:buFont typeface="Wingdings" pitchFamily="2" charset="2"/>
              <a:buChar char="u"/>
            </a:pPr>
            <a:r>
              <a:rPr lang="zh-CN" altLang="en-US" dirty="0" smtClean="0"/>
              <a:t> </a:t>
            </a:r>
            <a:r>
              <a:rPr lang="zh-CN" altLang="en-US" dirty="0" smtClean="0"/>
              <a:t>学科培育立项目标</a:t>
            </a:r>
            <a:endParaRPr lang="en-US" altLang="zh-CN" dirty="0" smtClean="0"/>
          </a:p>
          <a:p>
            <a:pPr lvl="1">
              <a:lnSpc>
                <a:spcPct val="150000"/>
              </a:lnSpc>
              <a:buFont typeface="Wingdings" pitchFamily="2" charset="2"/>
              <a:buChar char="u"/>
            </a:pPr>
            <a:r>
              <a:rPr lang="en-US" altLang="zh-CN" dirty="0" smtClean="0"/>
              <a:t> </a:t>
            </a:r>
            <a:r>
              <a:rPr lang="zh-CN" altLang="en-US" dirty="0" smtClean="0"/>
              <a:t>总体目标</a:t>
            </a:r>
            <a:endParaRPr lang="en-US" altLang="zh-CN" dirty="0" smtClean="0"/>
          </a:p>
          <a:p>
            <a:pPr lvl="1">
              <a:lnSpc>
                <a:spcPct val="150000"/>
              </a:lnSpc>
              <a:buFont typeface="Wingdings" pitchFamily="2" charset="2"/>
              <a:buChar char="u"/>
            </a:pPr>
            <a:r>
              <a:rPr lang="en-US" altLang="zh-CN" dirty="0" smtClean="0"/>
              <a:t> </a:t>
            </a:r>
            <a:r>
              <a:rPr lang="zh-CN" altLang="en-US" dirty="0" smtClean="0"/>
              <a:t>量化指标</a:t>
            </a:r>
            <a:endParaRPr lang="en-US" altLang="zh-CN" dirty="0" smtClean="0"/>
          </a:p>
          <a:p>
            <a:pPr>
              <a:lnSpc>
                <a:spcPct val="150000"/>
              </a:lnSpc>
              <a:buFont typeface="Wingdings" pitchFamily="2" charset="2"/>
              <a:buChar char="u"/>
            </a:pPr>
            <a:r>
              <a:rPr lang="zh-CN" altLang="en-US" dirty="0" smtClean="0"/>
              <a:t> </a:t>
            </a:r>
            <a:r>
              <a:rPr lang="zh-CN" altLang="en-US" dirty="0" smtClean="0">
                <a:solidFill>
                  <a:srgbClr val="0000FF"/>
                </a:solidFill>
              </a:rPr>
              <a:t>学科建设</a:t>
            </a:r>
            <a:r>
              <a:rPr lang="zh-CN" altLang="en-US" dirty="0" smtClean="0">
                <a:solidFill>
                  <a:srgbClr val="0000FF"/>
                </a:solidFill>
              </a:rPr>
              <a:t>措施</a:t>
            </a:r>
            <a:endParaRPr lang="en-US" altLang="zh-CN" dirty="0" smtClean="0">
              <a:solidFill>
                <a:srgbClr val="0000FF"/>
              </a:solidFill>
            </a:endParaRPr>
          </a:p>
        </p:txBody>
      </p:sp>
      <p:sp>
        <p:nvSpPr>
          <p:cNvPr id="3" name="日期占位符 2"/>
          <p:cNvSpPr>
            <a:spLocks noGrp="1"/>
          </p:cNvSpPr>
          <p:nvPr>
            <p:ph type="dt" sz="half" idx="10"/>
          </p:nvPr>
        </p:nvSpPr>
        <p:spPr/>
        <p:txBody>
          <a:bodyPr/>
          <a:lstStyle/>
          <a:p>
            <a:r>
              <a:rPr lang="zh-CN" altLang="en-US" smtClean="0"/>
              <a:t>宋玉坤</a:t>
            </a:r>
            <a:endParaRPr lang="zh-CN" altLang="en-US" dirty="0"/>
          </a:p>
        </p:txBody>
      </p:sp>
      <p:sp>
        <p:nvSpPr>
          <p:cNvPr id="4" name="页脚占位符 3"/>
          <p:cNvSpPr>
            <a:spLocks noGrp="1"/>
          </p:cNvSpPr>
          <p:nvPr>
            <p:ph type="ftr" sz="quarter" idx="11"/>
          </p:nvPr>
        </p:nvSpPr>
        <p:spPr/>
        <p:txBody>
          <a:bodyPr/>
          <a:lstStyle/>
          <a:p>
            <a:r>
              <a:rPr lang="zh-CN" altLang="en-US" dirty="0" smtClean="0"/>
              <a:t>粒子物理与原子核物理学科团队立项</a:t>
            </a:r>
            <a:r>
              <a:rPr lang="zh-CN" altLang="en-US" dirty="0" smtClean="0"/>
              <a:t>论证会</a:t>
            </a:r>
          </a:p>
        </p:txBody>
      </p:sp>
      <p:sp>
        <p:nvSpPr>
          <p:cNvPr id="5" name="灯片编号占位符 4"/>
          <p:cNvSpPr>
            <a:spLocks noGrp="1"/>
          </p:cNvSpPr>
          <p:nvPr>
            <p:ph type="sldNum" sz="quarter" idx="12"/>
          </p:nvPr>
        </p:nvSpPr>
        <p:spPr/>
        <p:txBody>
          <a:bodyPr/>
          <a:lstStyle/>
          <a:p>
            <a:fld id="{03EAC226-F100-4C13-85EE-15408D99CCB4}" type="slidenum">
              <a:rPr lang="zh-CN" altLang="en-US" smtClean="0"/>
              <a:pPr/>
              <a:t>15</a:t>
            </a:fld>
            <a:endParaRPr lang="zh-CN" altLang="en-US"/>
          </a:p>
        </p:txBody>
      </p:sp>
      <p:sp>
        <p:nvSpPr>
          <p:cNvPr id="6" name="标题 5"/>
          <p:cNvSpPr>
            <a:spLocks noGrp="1"/>
          </p:cNvSpPr>
          <p:nvPr>
            <p:ph type="title"/>
          </p:nvPr>
        </p:nvSpPr>
        <p:spPr/>
        <p:txBody>
          <a:bodyPr/>
          <a:lstStyle/>
          <a:p>
            <a:r>
              <a:rPr lang="zh-CN" altLang="en-US" dirty="0" smtClean="0"/>
              <a:t>目录</a:t>
            </a:r>
            <a:endParaRPr lang="zh-CN" alt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pPr>
              <a:buFont typeface="Wingdings" pitchFamily="2" charset="2"/>
              <a:buChar char="Ø"/>
            </a:pPr>
            <a:r>
              <a:rPr lang="zh-CN" altLang="en-US" dirty="0" smtClean="0">
                <a:solidFill>
                  <a:srgbClr val="0000FF"/>
                </a:solidFill>
              </a:rPr>
              <a:t>加强</a:t>
            </a:r>
            <a:r>
              <a:rPr lang="zh-CN" altLang="en-US" dirty="0" smtClean="0">
                <a:solidFill>
                  <a:srgbClr val="0000FF"/>
                </a:solidFill>
              </a:rPr>
              <a:t>内部学术</a:t>
            </a:r>
            <a:r>
              <a:rPr lang="zh-CN" altLang="en-US" dirty="0" smtClean="0">
                <a:solidFill>
                  <a:srgbClr val="0000FF"/>
                </a:solidFill>
              </a:rPr>
              <a:t>活动</a:t>
            </a:r>
            <a:endParaRPr lang="en-US" altLang="zh-CN" dirty="0" smtClean="0">
              <a:solidFill>
                <a:srgbClr val="0000FF"/>
              </a:solidFill>
            </a:endParaRPr>
          </a:p>
          <a:p>
            <a:pPr lvl="1">
              <a:buFont typeface="Wingdings" pitchFamily="2" charset="2"/>
              <a:buChar char="Ø"/>
            </a:pPr>
            <a:r>
              <a:rPr lang="zh-CN" altLang="en-US" dirty="0" smtClean="0"/>
              <a:t>建立例会</a:t>
            </a:r>
            <a:r>
              <a:rPr lang="zh-CN" altLang="en-US" dirty="0" smtClean="0"/>
              <a:t>制度，主题包括：学术会议情况汇报，新提交论文介绍，日常研究进展，研究生课题进展等</a:t>
            </a:r>
            <a:endParaRPr lang="en-US" altLang="zh-CN" dirty="0" smtClean="0"/>
          </a:p>
          <a:p>
            <a:pPr lvl="1">
              <a:buFont typeface="Wingdings" pitchFamily="2" charset="2"/>
              <a:buChar char="Ø"/>
            </a:pPr>
            <a:r>
              <a:rPr lang="zh-CN" altLang="en-US" dirty="0" smtClean="0"/>
              <a:t>建立学术</a:t>
            </a:r>
            <a:r>
              <a:rPr lang="zh-CN" altLang="en-US" dirty="0" smtClean="0"/>
              <a:t>年会制度</a:t>
            </a:r>
            <a:endParaRPr lang="en-US" altLang="zh-CN" dirty="0" smtClean="0"/>
          </a:p>
          <a:p>
            <a:pPr lvl="1">
              <a:buFont typeface="Wingdings" pitchFamily="2" charset="2"/>
              <a:buChar char="Ø"/>
            </a:pPr>
            <a:r>
              <a:rPr lang="zh-CN" altLang="en-US" dirty="0" smtClean="0"/>
              <a:t>加强学术活动交叉，促进学术合作</a:t>
            </a:r>
            <a:endParaRPr lang="en-US" altLang="zh-CN" dirty="0" smtClean="0"/>
          </a:p>
          <a:p>
            <a:pPr>
              <a:buFont typeface="Wingdings" pitchFamily="2" charset="2"/>
              <a:buChar char="Ø"/>
            </a:pPr>
            <a:r>
              <a:rPr lang="zh-CN" altLang="en-US" dirty="0" smtClean="0">
                <a:solidFill>
                  <a:srgbClr val="0000FF"/>
                </a:solidFill>
              </a:rPr>
              <a:t>推动</a:t>
            </a:r>
            <a:r>
              <a:rPr lang="zh-CN" altLang="en-US" dirty="0" smtClean="0">
                <a:solidFill>
                  <a:srgbClr val="0000FF"/>
                </a:solidFill>
              </a:rPr>
              <a:t>多种形式的学术交流</a:t>
            </a:r>
            <a:endParaRPr lang="en-US" altLang="zh-CN" dirty="0" smtClean="0">
              <a:solidFill>
                <a:srgbClr val="0000FF"/>
              </a:solidFill>
            </a:endParaRPr>
          </a:p>
          <a:p>
            <a:pPr lvl="1">
              <a:buFont typeface="Wingdings" pitchFamily="2" charset="2"/>
              <a:buChar char="Ø"/>
            </a:pPr>
            <a:r>
              <a:rPr lang="zh-CN" altLang="en-US" dirty="0" smtClean="0"/>
              <a:t>邀请专家学者和一线青年研究人员访问（</a:t>
            </a:r>
            <a:r>
              <a:rPr lang="en-US" altLang="zh-CN" dirty="0" smtClean="0"/>
              <a:t>3</a:t>
            </a:r>
            <a:r>
              <a:rPr lang="zh-CN" altLang="en-US" dirty="0" smtClean="0"/>
              <a:t>次以上</a:t>
            </a:r>
            <a:r>
              <a:rPr lang="en-US" altLang="zh-CN" dirty="0" smtClean="0"/>
              <a:t>/</a:t>
            </a:r>
            <a:r>
              <a:rPr lang="zh-CN" altLang="en-US" dirty="0" smtClean="0"/>
              <a:t>年）</a:t>
            </a:r>
            <a:endParaRPr lang="en-US" altLang="zh-CN" dirty="0" smtClean="0"/>
          </a:p>
          <a:p>
            <a:pPr lvl="1">
              <a:buFont typeface="Wingdings" pitchFamily="2" charset="2"/>
              <a:buChar char="Ø"/>
            </a:pPr>
            <a:r>
              <a:rPr lang="zh-CN" altLang="en-US" dirty="0" smtClean="0"/>
              <a:t>成员参加国内</a:t>
            </a:r>
            <a:r>
              <a:rPr lang="en-US" altLang="zh-CN" dirty="0" smtClean="0"/>
              <a:t>/</a:t>
            </a:r>
            <a:r>
              <a:rPr lang="zh-CN" altLang="en-US" dirty="0" smtClean="0"/>
              <a:t>国际学术会议并作报告（</a:t>
            </a:r>
            <a:r>
              <a:rPr lang="en-US" altLang="zh-CN" dirty="0" smtClean="0"/>
              <a:t>2</a:t>
            </a:r>
            <a:r>
              <a:rPr lang="zh-CN" altLang="en-US" dirty="0" smtClean="0"/>
              <a:t>次以上</a:t>
            </a:r>
            <a:r>
              <a:rPr lang="en-US" altLang="zh-CN" dirty="0" smtClean="0"/>
              <a:t>/</a:t>
            </a:r>
            <a:r>
              <a:rPr lang="zh-CN" altLang="en-US" dirty="0" smtClean="0"/>
              <a:t>年）</a:t>
            </a:r>
            <a:endParaRPr lang="en-US" altLang="zh-CN" dirty="0" smtClean="0"/>
          </a:p>
          <a:p>
            <a:pPr lvl="1">
              <a:buFont typeface="Wingdings" pitchFamily="2" charset="2"/>
              <a:buChar char="Ø"/>
            </a:pPr>
            <a:r>
              <a:rPr lang="zh-CN" altLang="en-US" dirty="0" smtClean="0"/>
              <a:t>资助</a:t>
            </a:r>
            <a:r>
              <a:rPr lang="zh-CN" altLang="en-US" dirty="0" smtClean="0"/>
              <a:t>课题组成员参加国际学术会议（有报告</a:t>
            </a:r>
            <a:r>
              <a:rPr lang="zh-CN" altLang="en-US" dirty="0" smtClean="0"/>
              <a:t>）</a:t>
            </a:r>
            <a:endParaRPr lang="en-US" altLang="zh-CN" dirty="0" smtClean="0"/>
          </a:p>
          <a:p>
            <a:pPr lvl="1">
              <a:buFont typeface="Wingdings" pitchFamily="2" charset="2"/>
              <a:buChar char="Ø"/>
            </a:pPr>
            <a:r>
              <a:rPr lang="zh-CN" altLang="en-US" dirty="0" smtClean="0"/>
              <a:t>支持</a:t>
            </a:r>
            <a:r>
              <a:rPr lang="zh-CN" altLang="en-US" dirty="0" smtClean="0"/>
              <a:t>课题组成员申请国外</a:t>
            </a:r>
            <a:r>
              <a:rPr lang="zh-CN" altLang="en-US" dirty="0" smtClean="0"/>
              <a:t>进修</a:t>
            </a:r>
            <a:endParaRPr lang="en-US" altLang="zh-CN" dirty="0" smtClean="0"/>
          </a:p>
          <a:p>
            <a:pPr lvl="1">
              <a:buFont typeface="Wingdings" pitchFamily="2" charset="2"/>
              <a:buChar char="Ø"/>
            </a:pPr>
            <a:r>
              <a:rPr lang="zh-CN" altLang="en-US" dirty="0" smtClean="0"/>
              <a:t>积极</a:t>
            </a:r>
            <a:r>
              <a:rPr lang="zh-CN" altLang="en-US" dirty="0" smtClean="0"/>
              <a:t>参与大科学装置前期工作</a:t>
            </a:r>
            <a:endParaRPr lang="en-US" altLang="zh-CN" dirty="0" smtClean="0"/>
          </a:p>
          <a:p>
            <a:pPr lvl="1">
              <a:buFont typeface="Wingdings" pitchFamily="2" charset="2"/>
              <a:buChar char="Ø"/>
            </a:pPr>
            <a:r>
              <a:rPr lang="zh-CN" altLang="en-US" dirty="0" smtClean="0"/>
              <a:t>争取举办一次高水平学术会议</a:t>
            </a:r>
            <a:endParaRPr lang="en-US" altLang="zh-CN" dirty="0" smtClean="0"/>
          </a:p>
        </p:txBody>
      </p:sp>
      <p:sp>
        <p:nvSpPr>
          <p:cNvPr id="3" name="日期占位符 2"/>
          <p:cNvSpPr>
            <a:spLocks noGrp="1"/>
          </p:cNvSpPr>
          <p:nvPr>
            <p:ph type="dt" sz="half" idx="10"/>
          </p:nvPr>
        </p:nvSpPr>
        <p:spPr/>
        <p:txBody>
          <a:bodyPr/>
          <a:lstStyle/>
          <a:p>
            <a:r>
              <a:rPr lang="zh-CN" altLang="en-US" smtClean="0"/>
              <a:t>宋玉坤</a:t>
            </a:r>
            <a:endParaRPr lang="zh-CN" altLang="en-US" dirty="0"/>
          </a:p>
        </p:txBody>
      </p:sp>
      <p:sp>
        <p:nvSpPr>
          <p:cNvPr id="4" name="页脚占位符 3"/>
          <p:cNvSpPr>
            <a:spLocks noGrp="1"/>
          </p:cNvSpPr>
          <p:nvPr>
            <p:ph type="ftr" sz="quarter" idx="11"/>
          </p:nvPr>
        </p:nvSpPr>
        <p:spPr/>
        <p:txBody>
          <a:bodyPr/>
          <a:lstStyle/>
          <a:p>
            <a:r>
              <a:rPr lang="zh-CN" altLang="en-US" dirty="0" smtClean="0"/>
              <a:t>粒子物理与原子核物理学科团队立项</a:t>
            </a:r>
            <a:r>
              <a:rPr lang="zh-CN" altLang="en-US" dirty="0" smtClean="0"/>
              <a:t>论证会</a:t>
            </a:r>
          </a:p>
        </p:txBody>
      </p:sp>
      <p:sp>
        <p:nvSpPr>
          <p:cNvPr id="5" name="灯片编号占位符 4"/>
          <p:cNvSpPr>
            <a:spLocks noGrp="1"/>
          </p:cNvSpPr>
          <p:nvPr>
            <p:ph type="sldNum" sz="quarter" idx="12"/>
          </p:nvPr>
        </p:nvSpPr>
        <p:spPr/>
        <p:txBody>
          <a:bodyPr/>
          <a:lstStyle/>
          <a:p>
            <a:fld id="{03EAC226-F100-4C13-85EE-15408D99CCB4}" type="slidenum">
              <a:rPr lang="zh-CN" altLang="en-US" smtClean="0"/>
              <a:pPr/>
              <a:t>16</a:t>
            </a:fld>
            <a:endParaRPr lang="zh-CN" altLang="en-US"/>
          </a:p>
        </p:txBody>
      </p:sp>
      <p:sp>
        <p:nvSpPr>
          <p:cNvPr id="6" name="标题 5"/>
          <p:cNvSpPr>
            <a:spLocks noGrp="1"/>
          </p:cNvSpPr>
          <p:nvPr>
            <p:ph type="title"/>
          </p:nvPr>
        </p:nvSpPr>
        <p:spPr/>
        <p:txBody>
          <a:bodyPr/>
          <a:lstStyle/>
          <a:p>
            <a:r>
              <a:rPr lang="zh-CN" altLang="en-US" dirty="0" smtClean="0"/>
              <a:t>建设措施</a:t>
            </a:r>
            <a:endParaRPr lang="zh-CN" alt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a:buFont typeface="Wingdings" pitchFamily="2" charset="2"/>
              <a:buChar char="Ø"/>
            </a:pPr>
            <a:r>
              <a:rPr lang="zh-CN" altLang="en-US" dirty="0" smtClean="0">
                <a:solidFill>
                  <a:srgbClr val="0000FF"/>
                </a:solidFill>
              </a:rPr>
              <a:t>大力推动人才引进工作</a:t>
            </a:r>
            <a:endParaRPr lang="en-US" altLang="zh-CN" dirty="0" smtClean="0">
              <a:solidFill>
                <a:srgbClr val="0000FF"/>
              </a:solidFill>
            </a:endParaRPr>
          </a:p>
          <a:p>
            <a:pPr lvl="1">
              <a:buFont typeface="Wingdings" pitchFamily="2" charset="2"/>
              <a:buChar char="Ø"/>
            </a:pPr>
            <a:r>
              <a:rPr lang="zh-CN" altLang="en-US" dirty="0" smtClean="0"/>
              <a:t>加强宣传，广</a:t>
            </a:r>
            <a:r>
              <a:rPr lang="zh-CN" altLang="en-US" dirty="0" smtClean="0"/>
              <a:t>纳</a:t>
            </a:r>
            <a:r>
              <a:rPr lang="zh-CN" altLang="en-US" dirty="0" smtClean="0"/>
              <a:t>贤才，</a:t>
            </a:r>
            <a:r>
              <a:rPr lang="zh-CN" altLang="en-US" dirty="0" smtClean="0"/>
              <a:t>营造</a:t>
            </a:r>
            <a:r>
              <a:rPr lang="zh-CN" altLang="en-US" dirty="0" smtClean="0"/>
              <a:t>良好学术氛围</a:t>
            </a:r>
            <a:endParaRPr lang="en-US" altLang="zh-CN" dirty="0" smtClean="0"/>
          </a:p>
          <a:p>
            <a:pPr>
              <a:buFont typeface="Wingdings" pitchFamily="2" charset="2"/>
              <a:buChar char="Ø"/>
            </a:pPr>
            <a:r>
              <a:rPr lang="zh-CN" altLang="en-US" dirty="0" smtClean="0">
                <a:solidFill>
                  <a:srgbClr val="0000FF"/>
                </a:solidFill>
              </a:rPr>
              <a:t>加强硬件与平台建设</a:t>
            </a:r>
            <a:endParaRPr lang="en-US" altLang="zh-CN" dirty="0" smtClean="0">
              <a:solidFill>
                <a:srgbClr val="0000FF"/>
              </a:solidFill>
            </a:endParaRPr>
          </a:p>
          <a:p>
            <a:pPr lvl="1">
              <a:buFont typeface="Wingdings" pitchFamily="2" charset="2"/>
              <a:buChar char="Ø"/>
            </a:pPr>
            <a:r>
              <a:rPr lang="zh-CN" altLang="en-US" dirty="0" smtClean="0"/>
              <a:t>购置高性能</a:t>
            </a:r>
            <a:r>
              <a:rPr lang="zh-CN" altLang="en-US" dirty="0" smtClean="0"/>
              <a:t>服务器（近期启动）</a:t>
            </a:r>
            <a:endParaRPr lang="en-US" altLang="zh-CN" dirty="0" smtClean="0"/>
          </a:p>
          <a:p>
            <a:pPr lvl="1">
              <a:buFont typeface="Wingdings" pitchFamily="2" charset="2"/>
              <a:buChar char="Ø"/>
            </a:pPr>
            <a:r>
              <a:rPr lang="zh-CN" altLang="en-US" dirty="0" smtClean="0"/>
              <a:t>购置计算机</a:t>
            </a:r>
            <a:r>
              <a:rPr lang="zh-CN" altLang="en-US" dirty="0" smtClean="0"/>
              <a:t>集群（根据需要适时启动）</a:t>
            </a:r>
            <a:endParaRPr lang="en-US" altLang="zh-CN" dirty="0" smtClean="0"/>
          </a:p>
          <a:p>
            <a:pPr>
              <a:buFont typeface="Wingdings" pitchFamily="2" charset="2"/>
              <a:buChar char="Ø"/>
            </a:pPr>
            <a:r>
              <a:rPr lang="zh-CN" altLang="en-US" dirty="0" smtClean="0">
                <a:solidFill>
                  <a:srgbClr val="0000FF"/>
                </a:solidFill>
              </a:rPr>
              <a:t>加强研究生</a:t>
            </a:r>
            <a:r>
              <a:rPr lang="zh-CN" altLang="en-US" dirty="0" smtClean="0">
                <a:solidFill>
                  <a:srgbClr val="0000FF"/>
                </a:solidFill>
              </a:rPr>
              <a:t>培养工作</a:t>
            </a:r>
            <a:endParaRPr lang="en-US" altLang="zh-CN" dirty="0" smtClean="0">
              <a:solidFill>
                <a:srgbClr val="0000FF"/>
              </a:solidFill>
            </a:endParaRPr>
          </a:p>
          <a:p>
            <a:pPr lvl="1">
              <a:buFont typeface="Wingdings" pitchFamily="2" charset="2"/>
              <a:buChar char="Ø"/>
            </a:pPr>
            <a:r>
              <a:rPr lang="zh-CN" altLang="en-US" dirty="0" smtClean="0"/>
              <a:t>加强宣传，选拔优秀本科生读研</a:t>
            </a:r>
            <a:endParaRPr lang="en-US" altLang="zh-CN" dirty="0" smtClean="0"/>
          </a:p>
          <a:p>
            <a:pPr lvl="1">
              <a:buFont typeface="Wingdings" pitchFamily="2" charset="2"/>
              <a:buChar char="Ø"/>
            </a:pPr>
            <a:r>
              <a:rPr lang="zh-CN" altLang="en-US" dirty="0" smtClean="0"/>
              <a:t>要求硕士培养期内作国内学术</a:t>
            </a:r>
            <a:r>
              <a:rPr lang="zh-CN" altLang="en-US" dirty="0" smtClean="0"/>
              <a:t>会议报告二次以上</a:t>
            </a:r>
            <a:endParaRPr lang="en-US" altLang="zh-CN" dirty="0" smtClean="0"/>
          </a:p>
          <a:p>
            <a:pPr lvl="1">
              <a:buFont typeface="Wingdings" pitchFamily="2" charset="2"/>
              <a:buChar char="Ø"/>
            </a:pPr>
            <a:r>
              <a:rPr lang="zh-CN" altLang="en-US" dirty="0" smtClean="0"/>
              <a:t>资助</a:t>
            </a:r>
            <a:r>
              <a:rPr lang="zh-CN" altLang="en-US" dirty="0" smtClean="0"/>
              <a:t>一年级研究生到中科院、山大等单位修课程</a:t>
            </a:r>
            <a:endParaRPr lang="en-US" altLang="zh-CN" dirty="0" smtClean="0"/>
          </a:p>
          <a:p>
            <a:pPr lvl="1"/>
            <a:endParaRPr lang="en-US" altLang="zh-CN" dirty="0" smtClean="0"/>
          </a:p>
          <a:p>
            <a:pPr lvl="1"/>
            <a:endParaRPr lang="en-US" altLang="zh-CN" dirty="0" smtClean="0"/>
          </a:p>
          <a:p>
            <a:pPr lvl="2"/>
            <a:endParaRPr lang="zh-CN" altLang="en-US" dirty="0"/>
          </a:p>
        </p:txBody>
      </p:sp>
      <p:sp>
        <p:nvSpPr>
          <p:cNvPr id="3" name="日期占位符 2"/>
          <p:cNvSpPr>
            <a:spLocks noGrp="1"/>
          </p:cNvSpPr>
          <p:nvPr>
            <p:ph type="dt" sz="half" idx="10"/>
          </p:nvPr>
        </p:nvSpPr>
        <p:spPr/>
        <p:txBody>
          <a:bodyPr/>
          <a:lstStyle/>
          <a:p>
            <a:r>
              <a:rPr lang="zh-CN" altLang="en-US" smtClean="0"/>
              <a:t>宋玉坤</a:t>
            </a:r>
            <a:endParaRPr lang="zh-CN" altLang="en-US" dirty="0"/>
          </a:p>
        </p:txBody>
      </p:sp>
      <p:sp>
        <p:nvSpPr>
          <p:cNvPr id="4" name="页脚占位符 3"/>
          <p:cNvSpPr>
            <a:spLocks noGrp="1"/>
          </p:cNvSpPr>
          <p:nvPr>
            <p:ph type="ftr" sz="quarter" idx="11"/>
          </p:nvPr>
        </p:nvSpPr>
        <p:spPr/>
        <p:txBody>
          <a:bodyPr/>
          <a:lstStyle/>
          <a:p>
            <a:r>
              <a:rPr lang="zh-CN" altLang="en-US" dirty="0" smtClean="0"/>
              <a:t>粒子物理与原子核物理学科团队立项</a:t>
            </a:r>
            <a:r>
              <a:rPr lang="zh-CN" altLang="en-US" dirty="0" smtClean="0"/>
              <a:t>论证会</a:t>
            </a:r>
          </a:p>
        </p:txBody>
      </p:sp>
      <p:sp>
        <p:nvSpPr>
          <p:cNvPr id="5" name="灯片编号占位符 4"/>
          <p:cNvSpPr>
            <a:spLocks noGrp="1"/>
          </p:cNvSpPr>
          <p:nvPr>
            <p:ph type="sldNum" sz="quarter" idx="12"/>
          </p:nvPr>
        </p:nvSpPr>
        <p:spPr/>
        <p:txBody>
          <a:bodyPr/>
          <a:lstStyle/>
          <a:p>
            <a:fld id="{03EAC226-F100-4C13-85EE-15408D99CCB4}" type="slidenum">
              <a:rPr lang="zh-CN" altLang="en-US" smtClean="0"/>
              <a:pPr/>
              <a:t>17</a:t>
            </a:fld>
            <a:endParaRPr lang="zh-CN" altLang="en-US"/>
          </a:p>
        </p:txBody>
      </p:sp>
      <p:sp>
        <p:nvSpPr>
          <p:cNvPr id="6" name="标题 5"/>
          <p:cNvSpPr>
            <a:spLocks noGrp="1"/>
          </p:cNvSpPr>
          <p:nvPr>
            <p:ph type="title"/>
          </p:nvPr>
        </p:nvSpPr>
        <p:spPr/>
        <p:txBody>
          <a:bodyPr/>
          <a:lstStyle/>
          <a:p>
            <a:r>
              <a:rPr lang="zh-CN" altLang="en-US" dirty="0" smtClean="0"/>
              <a:t>建设措施</a:t>
            </a:r>
            <a:endParaRPr lang="zh-CN" alt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pPr>
              <a:lnSpc>
                <a:spcPct val="150000"/>
              </a:lnSpc>
              <a:buFont typeface="Wingdings" pitchFamily="2" charset="2"/>
              <a:buChar char="Ø"/>
            </a:pPr>
            <a:r>
              <a:rPr lang="zh-CN" altLang="zh-CN" sz="2400" dirty="0" smtClean="0"/>
              <a:t>近五年来，粒子</a:t>
            </a:r>
            <a:r>
              <a:rPr lang="zh-CN" altLang="zh-CN" sz="2400" dirty="0" smtClean="0"/>
              <a:t>物理</a:t>
            </a:r>
            <a:r>
              <a:rPr lang="zh-CN" altLang="en-US" sz="2400" dirty="0" smtClean="0"/>
              <a:t>与原子核物理</a:t>
            </a:r>
            <a:r>
              <a:rPr lang="zh-CN" altLang="zh-CN" sz="2400" dirty="0" smtClean="0"/>
              <a:t>团队</a:t>
            </a:r>
            <a:r>
              <a:rPr lang="zh-CN" altLang="zh-CN" sz="2400" dirty="0" smtClean="0"/>
              <a:t>在科学研究、团队建设、软硬件环境建设等方面均取得了</a:t>
            </a:r>
            <a:r>
              <a:rPr lang="zh-CN" altLang="zh-CN" sz="2400" dirty="0" smtClean="0"/>
              <a:t>长足</a:t>
            </a:r>
            <a:r>
              <a:rPr lang="zh-CN" altLang="en-US" sz="2400" dirty="0" smtClean="0"/>
              <a:t>进步</a:t>
            </a:r>
            <a:r>
              <a:rPr lang="zh-CN" altLang="zh-CN" sz="2400" dirty="0" smtClean="0"/>
              <a:t>。</a:t>
            </a:r>
            <a:endParaRPr lang="en-US" altLang="zh-CN" sz="2400" dirty="0" smtClean="0"/>
          </a:p>
          <a:p>
            <a:pPr>
              <a:lnSpc>
                <a:spcPct val="150000"/>
              </a:lnSpc>
              <a:buFont typeface="Wingdings" pitchFamily="2" charset="2"/>
              <a:buChar char="Ø"/>
            </a:pPr>
            <a:r>
              <a:rPr lang="zh-CN" altLang="en-US" sz="2400" dirty="0" smtClean="0"/>
              <a:t>入选济南大学</a:t>
            </a:r>
            <a:r>
              <a:rPr lang="zh-CN" altLang="en-US" sz="2400" smtClean="0"/>
              <a:t>学科团队立项培育计划，</a:t>
            </a:r>
            <a:r>
              <a:rPr lang="zh-CN" altLang="en-US" sz="2400" dirty="0" smtClean="0"/>
              <a:t>是粒子</a:t>
            </a:r>
            <a:r>
              <a:rPr lang="zh-CN" altLang="en-US" sz="2400" dirty="0" smtClean="0"/>
              <a:t>物理与原子核物理团队</a:t>
            </a:r>
            <a:r>
              <a:rPr lang="zh-CN" altLang="en-US" sz="2400" dirty="0" smtClean="0"/>
              <a:t>发展的重要节点。团队制定了切合实际</a:t>
            </a:r>
            <a:r>
              <a:rPr lang="zh-CN" altLang="en-US" sz="2400" dirty="0" smtClean="0"/>
              <a:t>的</a:t>
            </a:r>
            <a:r>
              <a:rPr lang="zh-CN" altLang="en-US" sz="2400" dirty="0" smtClean="0"/>
              <a:t>建设</a:t>
            </a:r>
            <a:r>
              <a:rPr lang="zh-CN" altLang="en-US" sz="2400" dirty="0" smtClean="0"/>
              <a:t>目标和量化</a:t>
            </a:r>
            <a:r>
              <a:rPr lang="zh-CN" altLang="en-US" sz="2400" dirty="0" smtClean="0"/>
              <a:t>指标</a:t>
            </a:r>
            <a:r>
              <a:rPr lang="zh-CN" altLang="en-US" sz="2400" dirty="0" smtClean="0"/>
              <a:t>，</a:t>
            </a:r>
            <a:r>
              <a:rPr lang="zh-CN" altLang="en-US" sz="2400" dirty="0" smtClean="0"/>
              <a:t>以及</a:t>
            </a:r>
            <a:r>
              <a:rPr lang="zh-CN" altLang="en-US" sz="2400" dirty="0" smtClean="0"/>
              <a:t>扎实</a:t>
            </a:r>
            <a:r>
              <a:rPr lang="zh-CN" altLang="en-US" sz="2400" dirty="0" smtClean="0"/>
              <a:t>有效的</a:t>
            </a:r>
            <a:r>
              <a:rPr lang="zh-CN" altLang="en-US" sz="2400" dirty="0" smtClean="0"/>
              <a:t>措施。</a:t>
            </a:r>
            <a:endParaRPr lang="en-US" altLang="zh-CN" sz="2400" dirty="0" smtClean="0"/>
          </a:p>
          <a:p>
            <a:pPr>
              <a:lnSpc>
                <a:spcPct val="150000"/>
              </a:lnSpc>
              <a:buFont typeface="Wingdings" pitchFamily="2" charset="2"/>
              <a:buChar char="Ø"/>
            </a:pPr>
            <a:r>
              <a:rPr lang="zh-CN" altLang="en-US" sz="2400" dirty="0" smtClean="0"/>
              <a:t>下一步，学科团队将继续以百倍的精神努力工作，为在</a:t>
            </a:r>
            <a:r>
              <a:rPr lang="en-US" altLang="zh-CN" sz="2400" dirty="0" smtClean="0"/>
              <a:t>5-10</a:t>
            </a:r>
            <a:r>
              <a:rPr lang="zh-CN" altLang="en-US" sz="2400" dirty="0" smtClean="0"/>
              <a:t>年内将本团队建设成为国内国际有一定影响的粒子物理研究基地而奋斗。</a:t>
            </a:r>
            <a:endParaRPr lang="zh-CN" altLang="en-US" sz="2400" dirty="0"/>
          </a:p>
        </p:txBody>
      </p:sp>
      <p:sp>
        <p:nvSpPr>
          <p:cNvPr id="3" name="日期占位符 2"/>
          <p:cNvSpPr>
            <a:spLocks noGrp="1"/>
          </p:cNvSpPr>
          <p:nvPr>
            <p:ph type="dt" sz="half" idx="10"/>
          </p:nvPr>
        </p:nvSpPr>
        <p:spPr/>
        <p:txBody>
          <a:bodyPr/>
          <a:lstStyle/>
          <a:p>
            <a:r>
              <a:rPr lang="zh-CN" altLang="en-US" smtClean="0"/>
              <a:t>宋玉坤</a:t>
            </a:r>
            <a:endParaRPr lang="zh-CN" altLang="en-US" dirty="0"/>
          </a:p>
        </p:txBody>
      </p:sp>
      <p:sp>
        <p:nvSpPr>
          <p:cNvPr id="4" name="页脚占位符 3"/>
          <p:cNvSpPr>
            <a:spLocks noGrp="1"/>
          </p:cNvSpPr>
          <p:nvPr>
            <p:ph type="ftr" sz="quarter" idx="11"/>
          </p:nvPr>
        </p:nvSpPr>
        <p:spPr/>
        <p:txBody>
          <a:bodyPr/>
          <a:lstStyle/>
          <a:p>
            <a:r>
              <a:rPr lang="zh-CN" altLang="en-US" dirty="0" smtClean="0"/>
              <a:t>粒子物理与原子核物理学科团队立项</a:t>
            </a:r>
            <a:r>
              <a:rPr lang="zh-CN" altLang="en-US" dirty="0" smtClean="0"/>
              <a:t>论证会</a:t>
            </a:r>
          </a:p>
        </p:txBody>
      </p:sp>
      <p:sp>
        <p:nvSpPr>
          <p:cNvPr id="5" name="灯片编号占位符 4"/>
          <p:cNvSpPr>
            <a:spLocks noGrp="1"/>
          </p:cNvSpPr>
          <p:nvPr>
            <p:ph type="sldNum" sz="quarter" idx="12"/>
          </p:nvPr>
        </p:nvSpPr>
        <p:spPr/>
        <p:txBody>
          <a:bodyPr/>
          <a:lstStyle/>
          <a:p>
            <a:fld id="{03EAC226-F100-4C13-85EE-15408D99CCB4}" type="slidenum">
              <a:rPr lang="zh-CN" altLang="en-US" smtClean="0"/>
              <a:pPr/>
              <a:t>18</a:t>
            </a:fld>
            <a:endParaRPr lang="zh-CN" altLang="en-US"/>
          </a:p>
        </p:txBody>
      </p:sp>
      <p:sp>
        <p:nvSpPr>
          <p:cNvPr id="6" name="标题 5"/>
          <p:cNvSpPr>
            <a:spLocks noGrp="1"/>
          </p:cNvSpPr>
          <p:nvPr>
            <p:ph type="title"/>
          </p:nvPr>
        </p:nvSpPr>
        <p:spPr/>
        <p:txBody>
          <a:bodyPr/>
          <a:lstStyle/>
          <a:p>
            <a:r>
              <a:rPr lang="zh-CN" altLang="en-US" dirty="0" smtClean="0"/>
              <a:t>结束语</a:t>
            </a:r>
            <a:endParaRPr lang="zh-CN" altLang="en-US" dirty="0"/>
          </a:p>
        </p:txBody>
      </p:sp>
      <p:sp>
        <p:nvSpPr>
          <p:cNvPr id="7" name="TextBox 6"/>
          <p:cNvSpPr txBox="1"/>
          <p:nvPr/>
        </p:nvSpPr>
        <p:spPr>
          <a:xfrm>
            <a:off x="4211960" y="5893297"/>
            <a:ext cx="4873450" cy="523220"/>
          </a:xfrm>
          <a:prstGeom prst="rect">
            <a:avLst/>
          </a:prstGeom>
          <a:noFill/>
        </p:spPr>
        <p:txBody>
          <a:bodyPr wrap="none" rtlCol="0">
            <a:spAutoFit/>
          </a:bodyPr>
          <a:lstStyle/>
          <a:p>
            <a:r>
              <a:rPr lang="zh-CN" altLang="en-US" sz="2800" b="1" i="1" dirty="0" smtClean="0">
                <a:solidFill>
                  <a:srgbClr val="C00000"/>
                </a:solidFill>
              </a:rPr>
              <a:t>感谢各位专家和领导的支持！</a:t>
            </a:r>
            <a:endParaRPr lang="zh-CN" altLang="en-US" sz="2800" b="1" i="1" dirty="0">
              <a:solidFill>
                <a:srgbClr val="C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a:lnSpc>
                <a:spcPct val="150000"/>
              </a:lnSpc>
              <a:buFont typeface="Wingdings" pitchFamily="2" charset="2"/>
              <a:buChar char="u"/>
            </a:pPr>
            <a:r>
              <a:rPr lang="zh-CN" altLang="en-US" dirty="0" smtClean="0"/>
              <a:t> 学科团队简介</a:t>
            </a:r>
            <a:endParaRPr lang="en-US" altLang="zh-CN" dirty="0" smtClean="0"/>
          </a:p>
          <a:p>
            <a:pPr lvl="1">
              <a:lnSpc>
                <a:spcPct val="150000"/>
              </a:lnSpc>
              <a:buFont typeface="Wingdings" pitchFamily="2" charset="2"/>
              <a:buChar char="u"/>
            </a:pPr>
            <a:r>
              <a:rPr lang="zh-CN" altLang="en-US" dirty="0" smtClean="0"/>
              <a:t> 团队人员组成 </a:t>
            </a:r>
            <a:endParaRPr lang="en-US" altLang="zh-CN" dirty="0" smtClean="0"/>
          </a:p>
          <a:p>
            <a:pPr lvl="1">
              <a:lnSpc>
                <a:spcPct val="150000"/>
              </a:lnSpc>
              <a:buFont typeface="Wingdings" pitchFamily="2" charset="2"/>
              <a:buChar char="u"/>
            </a:pPr>
            <a:r>
              <a:rPr lang="zh-CN" altLang="en-US" dirty="0" smtClean="0"/>
              <a:t> 研究方向</a:t>
            </a:r>
            <a:endParaRPr lang="en-US" altLang="zh-CN" dirty="0" smtClean="0"/>
          </a:p>
          <a:p>
            <a:pPr lvl="1">
              <a:lnSpc>
                <a:spcPct val="150000"/>
              </a:lnSpc>
              <a:buFont typeface="Wingdings" pitchFamily="2" charset="2"/>
              <a:buChar char="u"/>
            </a:pPr>
            <a:r>
              <a:rPr lang="zh-CN" altLang="en-US" dirty="0" smtClean="0"/>
              <a:t> 研究特色与优势</a:t>
            </a:r>
            <a:endParaRPr lang="en-US" altLang="zh-CN" dirty="0" smtClean="0"/>
          </a:p>
          <a:p>
            <a:pPr>
              <a:lnSpc>
                <a:spcPct val="150000"/>
              </a:lnSpc>
              <a:buFont typeface="Wingdings" pitchFamily="2" charset="2"/>
              <a:buChar char="u"/>
            </a:pPr>
            <a:r>
              <a:rPr lang="zh-CN" altLang="en-US" dirty="0" smtClean="0"/>
              <a:t> 学科培育立项</a:t>
            </a:r>
            <a:r>
              <a:rPr lang="zh-CN" altLang="en-US" dirty="0" smtClean="0"/>
              <a:t>目标</a:t>
            </a:r>
            <a:endParaRPr lang="en-US" altLang="zh-CN" dirty="0" smtClean="0"/>
          </a:p>
          <a:p>
            <a:pPr lvl="1">
              <a:lnSpc>
                <a:spcPct val="150000"/>
              </a:lnSpc>
              <a:buFont typeface="Wingdings" pitchFamily="2" charset="2"/>
              <a:buChar char="u"/>
            </a:pPr>
            <a:r>
              <a:rPr lang="en-US" altLang="zh-CN" dirty="0" smtClean="0"/>
              <a:t> </a:t>
            </a:r>
            <a:r>
              <a:rPr lang="zh-CN" altLang="en-US" dirty="0" smtClean="0"/>
              <a:t>总体目标</a:t>
            </a:r>
            <a:endParaRPr lang="en-US" altLang="zh-CN" dirty="0" smtClean="0"/>
          </a:p>
          <a:p>
            <a:pPr lvl="1">
              <a:lnSpc>
                <a:spcPct val="150000"/>
              </a:lnSpc>
              <a:buFont typeface="Wingdings" pitchFamily="2" charset="2"/>
              <a:buChar char="u"/>
            </a:pPr>
            <a:r>
              <a:rPr lang="en-US" altLang="zh-CN" dirty="0" smtClean="0"/>
              <a:t> </a:t>
            </a:r>
            <a:r>
              <a:rPr lang="zh-CN" altLang="en-US" dirty="0" smtClean="0"/>
              <a:t>量化指标</a:t>
            </a:r>
            <a:endParaRPr lang="en-US" altLang="zh-CN" dirty="0" smtClean="0"/>
          </a:p>
          <a:p>
            <a:pPr>
              <a:lnSpc>
                <a:spcPct val="150000"/>
              </a:lnSpc>
              <a:buFont typeface="Wingdings" pitchFamily="2" charset="2"/>
              <a:buChar char="u"/>
            </a:pPr>
            <a:r>
              <a:rPr lang="zh-CN" altLang="en-US" dirty="0" smtClean="0"/>
              <a:t> 学科建设</a:t>
            </a:r>
            <a:r>
              <a:rPr lang="zh-CN" altLang="en-US" dirty="0" smtClean="0"/>
              <a:t>措施</a:t>
            </a:r>
            <a:endParaRPr lang="en-US" altLang="zh-CN" dirty="0" smtClean="0"/>
          </a:p>
        </p:txBody>
      </p:sp>
      <p:sp>
        <p:nvSpPr>
          <p:cNvPr id="3" name="日期占位符 2"/>
          <p:cNvSpPr>
            <a:spLocks noGrp="1"/>
          </p:cNvSpPr>
          <p:nvPr>
            <p:ph type="dt" sz="half" idx="10"/>
          </p:nvPr>
        </p:nvSpPr>
        <p:spPr/>
        <p:txBody>
          <a:bodyPr/>
          <a:lstStyle/>
          <a:p>
            <a:r>
              <a:rPr lang="zh-CN" altLang="en-US" smtClean="0"/>
              <a:t>宋玉坤</a:t>
            </a:r>
            <a:endParaRPr lang="zh-CN" altLang="en-US" dirty="0"/>
          </a:p>
        </p:txBody>
      </p:sp>
      <p:sp>
        <p:nvSpPr>
          <p:cNvPr id="4" name="页脚占位符 3"/>
          <p:cNvSpPr>
            <a:spLocks noGrp="1"/>
          </p:cNvSpPr>
          <p:nvPr>
            <p:ph type="ftr" sz="quarter" idx="11"/>
          </p:nvPr>
        </p:nvSpPr>
        <p:spPr/>
        <p:txBody>
          <a:bodyPr/>
          <a:lstStyle/>
          <a:p>
            <a:r>
              <a:rPr lang="zh-CN" altLang="en-US" dirty="0" smtClean="0"/>
              <a:t>粒子物理与原子核物理学科团队立项</a:t>
            </a:r>
            <a:r>
              <a:rPr lang="zh-CN" altLang="en-US" dirty="0" smtClean="0"/>
              <a:t>论证会</a:t>
            </a:r>
          </a:p>
        </p:txBody>
      </p:sp>
      <p:sp>
        <p:nvSpPr>
          <p:cNvPr id="5" name="灯片编号占位符 4"/>
          <p:cNvSpPr>
            <a:spLocks noGrp="1"/>
          </p:cNvSpPr>
          <p:nvPr>
            <p:ph type="sldNum" sz="quarter" idx="12"/>
          </p:nvPr>
        </p:nvSpPr>
        <p:spPr/>
        <p:txBody>
          <a:bodyPr/>
          <a:lstStyle/>
          <a:p>
            <a:fld id="{03EAC226-F100-4C13-85EE-15408D99CCB4}" type="slidenum">
              <a:rPr lang="zh-CN" altLang="en-US" smtClean="0"/>
              <a:pPr/>
              <a:t>2</a:t>
            </a:fld>
            <a:endParaRPr lang="zh-CN" altLang="en-US"/>
          </a:p>
        </p:txBody>
      </p:sp>
      <p:sp>
        <p:nvSpPr>
          <p:cNvPr id="6" name="标题 5"/>
          <p:cNvSpPr>
            <a:spLocks noGrp="1"/>
          </p:cNvSpPr>
          <p:nvPr>
            <p:ph type="title"/>
          </p:nvPr>
        </p:nvSpPr>
        <p:spPr/>
        <p:txBody>
          <a:bodyPr/>
          <a:lstStyle/>
          <a:p>
            <a:r>
              <a:rPr lang="zh-CN" altLang="en-US" dirty="0" smtClean="0"/>
              <a:t>目录</a:t>
            </a:r>
            <a:endParaRPr lang="zh-CN" alt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endParaRPr lang="zh-CN" altLang="en-US" dirty="0"/>
          </a:p>
        </p:txBody>
      </p:sp>
      <p:sp>
        <p:nvSpPr>
          <p:cNvPr id="3" name="日期占位符 2"/>
          <p:cNvSpPr>
            <a:spLocks noGrp="1"/>
          </p:cNvSpPr>
          <p:nvPr>
            <p:ph type="dt" sz="half" idx="10"/>
          </p:nvPr>
        </p:nvSpPr>
        <p:spPr/>
        <p:txBody>
          <a:bodyPr/>
          <a:lstStyle/>
          <a:p>
            <a:r>
              <a:rPr lang="zh-CN" altLang="en-US" smtClean="0"/>
              <a:t>宋玉坤</a:t>
            </a:r>
            <a:endParaRPr lang="zh-CN" altLang="en-US" dirty="0"/>
          </a:p>
        </p:txBody>
      </p:sp>
      <p:sp>
        <p:nvSpPr>
          <p:cNvPr id="4" name="页脚占位符 3"/>
          <p:cNvSpPr>
            <a:spLocks noGrp="1"/>
          </p:cNvSpPr>
          <p:nvPr>
            <p:ph type="ftr" sz="quarter" idx="11"/>
          </p:nvPr>
        </p:nvSpPr>
        <p:spPr/>
        <p:txBody>
          <a:bodyPr/>
          <a:lstStyle/>
          <a:p>
            <a:r>
              <a:rPr lang="zh-CN" altLang="en-US" dirty="0" smtClean="0"/>
              <a:t>粒子物理与原子核物理学科团队立项</a:t>
            </a:r>
            <a:r>
              <a:rPr lang="zh-CN" altLang="en-US" dirty="0" smtClean="0"/>
              <a:t>论证会</a:t>
            </a:r>
          </a:p>
        </p:txBody>
      </p:sp>
      <p:sp>
        <p:nvSpPr>
          <p:cNvPr id="5" name="灯片编号占位符 4"/>
          <p:cNvSpPr>
            <a:spLocks noGrp="1"/>
          </p:cNvSpPr>
          <p:nvPr>
            <p:ph type="sldNum" sz="quarter" idx="12"/>
          </p:nvPr>
        </p:nvSpPr>
        <p:spPr/>
        <p:txBody>
          <a:bodyPr/>
          <a:lstStyle/>
          <a:p>
            <a:fld id="{03EAC226-F100-4C13-85EE-15408D99CCB4}" type="slidenum">
              <a:rPr lang="zh-CN" altLang="en-US" smtClean="0"/>
              <a:pPr/>
              <a:t>3</a:t>
            </a:fld>
            <a:endParaRPr lang="zh-CN" altLang="en-US"/>
          </a:p>
        </p:txBody>
      </p:sp>
      <p:sp>
        <p:nvSpPr>
          <p:cNvPr id="6" name="标题 5"/>
          <p:cNvSpPr>
            <a:spLocks noGrp="1"/>
          </p:cNvSpPr>
          <p:nvPr>
            <p:ph type="title"/>
          </p:nvPr>
        </p:nvSpPr>
        <p:spPr/>
        <p:txBody>
          <a:bodyPr/>
          <a:lstStyle/>
          <a:p>
            <a:r>
              <a:rPr lang="zh-CN" altLang="en-US" dirty="0" smtClean="0"/>
              <a:t>粒子物理与原子核物理团队</a:t>
            </a:r>
            <a:endParaRPr lang="zh-CN" altLang="en-US" dirty="0"/>
          </a:p>
        </p:txBody>
      </p:sp>
      <p:graphicFrame>
        <p:nvGraphicFramePr>
          <p:cNvPr id="8" name="内容占位符 6"/>
          <p:cNvGraphicFramePr>
            <a:graphicFrameLocks/>
          </p:cNvGraphicFramePr>
          <p:nvPr/>
        </p:nvGraphicFramePr>
        <p:xfrm>
          <a:off x="971600" y="1124744"/>
          <a:ext cx="7056784" cy="4639653"/>
        </p:xfrm>
        <a:graphic>
          <a:graphicData uri="http://schemas.openxmlformats.org/drawingml/2006/table">
            <a:tbl>
              <a:tblPr firstRow="1" bandRow="1">
                <a:tableStyleId>{3B4B98B0-60AC-42C2-AFA5-B58CD77FA1E5}</a:tableStyleId>
              </a:tblPr>
              <a:tblGrid>
                <a:gridCol w="1615484"/>
                <a:gridCol w="875054"/>
                <a:gridCol w="4566246"/>
              </a:tblGrid>
              <a:tr h="432150">
                <a:tc>
                  <a:txBody>
                    <a:bodyPr/>
                    <a:lstStyle/>
                    <a:p>
                      <a:r>
                        <a:rPr lang="zh-CN" altLang="en-US" sz="2400" dirty="0" smtClean="0">
                          <a:ln w="28575">
                            <a:noFill/>
                          </a:ln>
                          <a:latin typeface="黑体" pitchFamily="49" charset="-122"/>
                          <a:ea typeface="黑体" pitchFamily="49" charset="-122"/>
                        </a:rPr>
                        <a:t>姓名</a:t>
                      </a:r>
                      <a:endParaRPr lang="zh-CN" altLang="en-US" sz="24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zh-CN" altLang="en-US" sz="2400" dirty="0" smtClean="0">
                          <a:ln w="28575">
                            <a:noFill/>
                          </a:ln>
                          <a:latin typeface="黑体" pitchFamily="49" charset="-122"/>
                          <a:ea typeface="黑体" pitchFamily="49" charset="-122"/>
                        </a:rPr>
                        <a:t>年龄</a:t>
                      </a:r>
                      <a:endParaRPr lang="zh-CN" altLang="en-US" sz="24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zh-CN" altLang="en-US" sz="2400" dirty="0" smtClean="0">
                          <a:ln w="28575">
                            <a:noFill/>
                          </a:ln>
                          <a:latin typeface="黑体" pitchFamily="49" charset="-122"/>
                          <a:ea typeface="黑体" pitchFamily="49" charset="-122"/>
                        </a:rPr>
                        <a:t>研究方向</a:t>
                      </a:r>
                      <a:endParaRPr lang="zh-CN" altLang="en-US" sz="24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r>
              <a:tr h="374530">
                <a:tc>
                  <a:txBody>
                    <a:bodyPr/>
                    <a:lstStyle/>
                    <a:p>
                      <a:r>
                        <a:rPr lang="zh-CN" altLang="en-US" sz="2000" dirty="0" smtClean="0">
                          <a:ln w="28575">
                            <a:noFill/>
                          </a:ln>
                          <a:latin typeface="黑体" pitchFamily="49" charset="-122"/>
                          <a:ea typeface="黑体" pitchFamily="49" charset="-122"/>
                        </a:rPr>
                        <a:t>金毅</a:t>
                      </a:r>
                      <a:r>
                        <a:rPr lang="zh-CN" altLang="en-US" sz="2000" baseline="0" dirty="0" smtClean="0">
                          <a:ln w="28575">
                            <a:noFill/>
                          </a:ln>
                          <a:latin typeface="黑体" pitchFamily="49" charset="-122"/>
                          <a:ea typeface="黑体" pitchFamily="49" charset="-122"/>
                        </a:rPr>
                        <a:t> 教授</a:t>
                      </a:r>
                      <a:endParaRPr lang="zh-CN" altLang="en-US" sz="20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US" altLang="zh-CN" sz="2000" dirty="0" smtClean="0">
                          <a:ln w="28575">
                            <a:noFill/>
                          </a:ln>
                          <a:solidFill>
                            <a:schemeClr val="tx1"/>
                          </a:solidFill>
                          <a:latin typeface="黑体" pitchFamily="49" charset="-122"/>
                          <a:ea typeface="黑体" pitchFamily="49" charset="-122"/>
                        </a:rPr>
                        <a:t>40</a:t>
                      </a:r>
                      <a:endParaRPr lang="zh-CN" altLang="en-US" sz="20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zh-CN" altLang="en-US" sz="2000" dirty="0" smtClean="0">
                          <a:ln w="28575">
                            <a:noFill/>
                          </a:ln>
                          <a:latin typeface="黑体" pitchFamily="49" charset="-122"/>
                          <a:ea typeface="黑体" pitchFamily="49" charset="-122"/>
                        </a:rPr>
                        <a:t>非微扰</a:t>
                      </a:r>
                      <a:r>
                        <a:rPr lang="en-US" altLang="zh-CN" sz="2000" dirty="0" smtClean="0">
                          <a:ln w="28575">
                            <a:noFill/>
                          </a:ln>
                          <a:latin typeface="黑体" pitchFamily="49" charset="-122"/>
                          <a:ea typeface="黑体" pitchFamily="49" charset="-122"/>
                        </a:rPr>
                        <a:t>QCD</a:t>
                      </a:r>
                      <a:r>
                        <a:rPr lang="zh-CN" altLang="en-US" sz="2000" dirty="0" smtClean="0">
                          <a:ln w="28575">
                            <a:noFill/>
                          </a:ln>
                          <a:latin typeface="黑体" pitchFamily="49" charset="-122"/>
                          <a:ea typeface="黑体" pitchFamily="49" charset="-122"/>
                        </a:rPr>
                        <a:t>与组合模型</a:t>
                      </a:r>
                      <a:endParaRPr lang="zh-CN" altLang="en-US" sz="20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r>
              <a:tr h="374530">
                <a:tc>
                  <a:txBody>
                    <a:bodyPr/>
                    <a:lstStyle/>
                    <a:p>
                      <a:r>
                        <a:rPr lang="zh-CN" altLang="en-US" sz="2000" dirty="0" smtClean="0">
                          <a:ln w="28575">
                            <a:noFill/>
                          </a:ln>
                          <a:solidFill>
                            <a:schemeClr val="tx1"/>
                          </a:solidFill>
                          <a:latin typeface="黑体" pitchFamily="49" charset="-122"/>
                          <a:ea typeface="黑体" pitchFamily="49" charset="-122"/>
                        </a:rPr>
                        <a:t>吴齐 副教授</a:t>
                      </a:r>
                      <a:endParaRPr lang="zh-CN" altLang="en-US" sz="20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US" altLang="zh-CN" sz="2000" dirty="0" smtClean="0">
                          <a:ln w="28575">
                            <a:noFill/>
                          </a:ln>
                          <a:solidFill>
                            <a:schemeClr val="tx1"/>
                          </a:solidFill>
                          <a:latin typeface="黑体" pitchFamily="49" charset="-122"/>
                          <a:ea typeface="黑体" pitchFamily="49" charset="-122"/>
                        </a:rPr>
                        <a:t>56</a:t>
                      </a:r>
                      <a:endParaRPr lang="zh-CN" altLang="en-US" sz="20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zh-CN" altLang="en-US" sz="2000" dirty="0" smtClean="0">
                          <a:ln w="28575">
                            <a:noFill/>
                          </a:ln>
                          <a:solidFill>
                            <a:schemeClr val="tx1"/>
                          </a:solidFill>
                          <a:latin typeface="黑体" pitchFamily="49" charset="-122"/>
                          <a:ea typeface="黑体" pitchFamily="49" charset="-122"/>
                        </a:rPr>
                        <a:t>核子结构</a:t>
                      </a:r>
                      <a:endParaRPr lang="zh-CN" altLang="en-US" sz="20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r>
              <a:tr h="662631">
                <a:tc>
                  <a:txBody>
                    <a:bodyPr/>
                    <a:lstStyle/>
                    <a:p>
                      <a:r>
                        <a:rPr lang="zh-CN" altLang="en-US" sz="2000" dirty="0" smtClean="0">
                          <a:ln w="28575">
                            <a:noFill/>
                          </a:ln>
                          <a:latin typeface="黑体" pitchFamily="49" charset="-122"/>
                          <a:ea typeface="黑体" pitchFamily="49" charset="-122"/>
                        </a:rPr>
                        <a:t>李洪蕾</a:t>
                      </a:r>
                      <a:r>
                        <a:rPr lang="zh-CN" altLang="en-US" sz="2000" baseline="0" dirty="0" smtClean="0">
                          <a:ln w="28575">
                            <a:noFill/>
                          </a:ln>
                          <a:latin typeface="黑体" pitchFamily="49" charset="-122"/>
                          <a:ea typeface="黑体" pitchFamily="49" charset="-122"/>
                        </a:rPr>
                        <a:t> 博士</a:t>
                      </a:r>
                      <a:endParaRPr lang="zh-CN" altLang="en-US" sz="20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US" altLang="zh-CN" sz="2000" dirty="0" smtClean="0">
                          <a:ln w="28575">
                            <a:noFill/>
                          </a:ln>
                          <a:latin typeface="黑体" pitchFamily="49" charset="-122"/>
                          <a:ea typeface="黑体" pitchFamily="49" charset="-122"/>
                        </a:rPr>
                        <a:t>29</a:t>
                      </a:r>
                      <a:endParaRPr lang="zh-CN" altLang="en-US" sz="20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US" altLang="zh-CN" sz="2000" dirty="0" smtClean="0">
                          <a:ln w="28575">
                            <a:noFill/>
                          </a:ln>
                          <a:latin typeface="黑体" pitchFamily="49" charset="-122"/>
                          <a:ea typeface="黑体" pitchFamily="49" charset="-122"/>
                        </a:rPr>
                        <a:t>LHC</a:t>
                      </a:r>
                      <a:r>
                        <a:rPr lang="zh-CN" altLang="en-US" sz="2000" dirty="0" smtClean="0">
                          <a:ln w="28575">
                            <a:noFill/>
                          </a:ln>
                          <a:latin typeface="黑体" pitchFamily="49" charset="-122"/>
                          <a:ea typeface="黑体" pitchFamily="49" charset="-122"/>
                        </a:rPr>
                        <a:t>上的顶夸克物理</a:t>
                      </a:r>
                      <a:endParaRPr lang="en-US" altLang="zh-CN" sz="2000" dirty="0" smtClean="0">
                        <a:ln w="28575">
                          <a:noFill/>
                        </a:ln>
                        <a:latin typeface="黑体" pitchFamily="49" charset="-122"/>
                        <a:ea typeface="黑体" pitchFamily="49" charset="-122"/>
                      </a:endParaRPr>
                    </a:p>
                    <a:p>
                      <a:r>
                        <a:rPr lang="zh-CN" altLang="en-US" sz="2000" dirty="0" smtClean="0">
                          <a:ln w="28575">
                            <a:noFill/>
                          </a:ln>
                          <a:latin typeface="黑体" pitchFamily="49" charset="-122"/>
                          <a:ea typeface="黑体" pitchFamily="49" charset="-122"/>
                        </a:rPr>
                        <a:t>超出标准模型的新物理</a:t>
                      </a:r>
                      <a:endParaRPr lang="zh-CN" altLang="en-US" sz="20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r>
              <a:tr h="662631">
                <a:tc>
                  <a:txBody>
                    <a:bodyPr/>
                    <a:lstStyle/>
                    <a:p>
                      <a:r>
                        <a:rPr lang="zh-CN" altLang="en-US" sz="2000" dirty="0" smtClean="0">
                          <a:ln w="28575">
                            <a:noFill/>
                          </a:ln>
                          <a:latin typeface="黑体" pitchFamily="49" charset="-122"/>
                          <a:ea typeface="黑体" pitchFamily="49" charset="-122"/>
                        </a:rPr>
                        <a:t>宋玉坤 博士</a:t>
                      </a:r>
                      <a:endParaRPr lang="zh-CN" altLang="en-US" sz="20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US" altLang="zh-CN" sz="2000" dirty="0" smtClean="0">
                          <a:ln w="28575">
                            <a:noFill/>
                          </a:ln>
                          <a:latin typeface="黑体" pitchFamily="49" charset="-122"/>
                          <a:ea typeface="黑体" pitchFamily="49" charset="-122"/>
                        </a:rPr>
                        <a:t>33</a:t>
                      </a:r>
                      <a:endParaRPr lang="zh-CN" altLang="en-US" sz="20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zh-CN" altLang="en-US" sz="2000" dirty="0" smtClean="0">
                          <a:ln w="28575">
                            <a:noFill/>
                          </a:ln>
                          <a:latin typeface="黑体" pitchFamily="49" charset="-122"/>
                          <a:ea typeface="黑体" pitchFamily="49" charset="-122"/>
                        </a:rPr>
                        <a:t>核子结构</a:t>
                      </a:r>
                      <a:endParaRPr lang="en-US" altLang="zh-CN" sz="2000" dirty="0" smtClean="0">
                        <a:ln w="28575">
                          <a:noFill/>
                        </a:ln>
                        <a:latin typeface="黑体" pitchFamily="49" charset="-122"/>
                        <a:ea typeface="黑体" pitchFamily="49" charset="-122"/>
                      </a:endParaRPr>
                    </a:p>
                    <a:p>
                      <a:r>
                        <a:rPr lang="zh-CN" altLang="en-US" sz="2000" dirty="0" smtClean="0">
                          <a:ln w="28575">
                            <a:noFill/>
                          </a:ln>
                          <a:latin typeface="黑体" pitchFamily="49" charset="-122"/>
                          <a:ea typeface="黑体" pitchFamily="49" charset="-122"/>
                        </a:rPr>
                        <a:t>夸克胶子等离子体性质</a:t>
                      </a:r>
                      <a:endParaRPr lang="zh-CN" altLang="en-US" sz="20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r>
              <a:tr h="662631">
                <a:tc>
                  <a:txBody>
                    <a:bodyPr/>
                    <a:lstStyle/>
                    <a:p>
                      <a:r>
                        <a:rPr lang="zh-CN" altLang="en-US" sz="2000" dirty="0" smtClean="0">
                          <a:ln w="28575">
                            <a:noFill/>
                          </a:ln>
                          <a:solidFill>
                            <a:schemeClr val="tx1"/>
                          </a:solidFill>
                          <a:latin typeface="黑体" pitchFamily="49" charset="-122"/>
                          <a:ea typeface="黑体" pitchFamily="49" charset="-122"/>
                        </a:rPr>
                        <a:t>杨中娟 博士</a:t>
                      </a:r>
                      <a:endParaRPr lang="zh-CN" altLang="en-US" sz="20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US" altLang="zh-CN" sz="2000" dirty="0" smtClean="0">
                          <a:ln w="28575">
                            <a:noFill/>
                          </a:ln>
                          <a:solidFill>
                            <a:schemeClr val="tx1"/>
                          </a:solidFill>
                          <a:latin typeface="黑体" pitchFamily="49" charset="-122"/>
                          <a:ea typeface="黑体" pitchFamily="49" charset="-122"/>
                        </a:rPr>
                        <a:t>33</a:t>
                      </a:r>
                      <a:endParaRPr lang="zh-CN" altLang="en-US" sz="20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zh-CN" altLang="en-US" sz="2000" dirty="0" smtClean="0">
                          <a:ln w="28575">
                            <a:noFill/>
                          </a:ln>
                          <a:solidFill>
                            <a:schemeClr val="tx1"/>
                          </a:solidFill>
                          <a:latin typeface="黑体" pitchFamily="49" charset="-122"/>
                          <a:ea typeface="黑体" pitchFamily="49" charset="-122"/>
                        </a:rPr>
                        <a:t>重夸克物理</a:t>
                      </a:r>
                      <a:endParaRPr lang="zh-CN" altLang="en-US" sz="20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r>
              <a:tr h="662631">
                <a:tc>
                  <a:txBody>
                    <a:bodyPr/>
                    <a:lstStyle/>
                    <a:p>
                      <a:r>
                        <a:rPr lang="zh-CN" altLang="en-US" sz="2000" dirty="0" smtClean="0">
                          <a:ln w="28575">
                            <a:noFill/>
                          </a:ln>
                          <a:solidFill>
                            <a:schemeClr val="tx1"/>
                          </a:solidFill>
                          <a:latin typeface="黑体" pitchFamily="49" charset="-122"/>
                          <a:ea typeface="黑体" pitchFamily="49" charset="-122"/>
                        </a:rPr>
                        <a:t>李润辉</a:t>
                      </a:r>
                      <a:r>
                        <a:rPr lang="zh-CN" altLang="en-US" sz="2000" baseline="0" dirty="0" smtClean="0">
                          <a:ln w="28575">
                            <a:noFill/>
                          </a:ln>
                          <a:solidFill>
                            <a:schemeClr val="tx1"/>
                          </a:solidFill>
                          <a:latin typeface="黑体" pitchFamily="49" charset="-122"/>
                          <a:ea typeface="黑体" pitchFamily="49" charset="-122"/>
                        </a:rPr>
                        <a:t> 博士</a:t>
                      </a:r>
                      <a:endParaRPr lang="zh-CN" altLang="en-US" sz="20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US" altLang="zh-CN" sz="2000" dirty="0" smtClean="0">
                          <a:ln w="28575">
                            <a:noFill/>
                          </a:ln>
                          <a:solidFill>
                            <a:schemeClr val="tx1"/>
                          </a:solidFill>
                          <a:latin typeface="黑体" pitchFamily="49" charset="-122"/>
                          <a:ea typeface="黑体" pitchFamily="49" charset="-122"/>
                        </a:rPr>
                        <a:t>32</a:t>
                      </a:r>
                      <a:endParaRPr lang="zh-CN" altLang="en-US" sz="20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zh-CN" altLang="en-US" sz="2000" dirty="0" smtClean="0">
                          <a:ln w="28575">
                            <a:noFill/>
                          </a:ln>
                          <a:solidFill>
                            <a:schemeClr val="tx1"/>
                          </a:solidFill>
                          <a:latin typeface="黑体" pitchFamily="49" charset="-122"/>
                          <a:ea typeface="黑体" pitchFamily="49" charset="-122"/>
                        </a:rPr>
                        <a:t>重夸克物理</a:t>
                      </a:r>
                      <a:endParaRPr lang="zh-CN" altLang="en-US" sz="20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r>
              <a:tr h="662631">
                <a:tc>
                  <a:txBody>
                    <a:bodyPr/>
                    <a:lstStyle/>
                    <a:p>
                      <a:r>
                        <a:rPr lang="zh-CN" altLang="en-US" sz="2000" dirty="0" smtClean="0">
                          <a:ln w="28575">
                            <a:noFill/>
                          </a:ln>
                          <a:solidFill>
                            <a:schemeClr val="tx1"/>
                          </a:solidFill>
                          <a:latin typeface="黑体" pitchFamily="49" charset="-122"/>
                          <a:ea typeface="黑体" pitchFamily="49" charset="-122"/>
                        </a:rPr>
                        <a:t>孙昊 博士</a:t>
                      </a:r>
                      <a:endParaRPr lang="zh-CN" altLang="en-US" sz="20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US" altLang="zh-CN" sz="2000" dirty="0" smtClean="0">
                          <a:ln w="28575">
                            <a:noFill/>
                          </a:ln>
                          <a:solidFill>
                            <a:schemeClr val="tx1"/>
                          </a:solidFill>
                          <a:latin typeface="黑体" pitchFamily="49" charset="-122"/>
                          <a:ea typeface="黑体" pitchFamily="49" charset="-122"/>
                        </a:rPr>
                        <a:t>33</a:t>
                      </a:r>
                      <a:endParaRPr lang="zh-CN" altLang="en-US" sz="20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en-US" altLang="zh-CN" sz="2000" dirty="0" smtClean="0">
                          <a:ln w="28575">
                            <a:noFill/>
                          </a:ln>
                          <a:solidFill>
                            <a:schemeClr val="tx1"/>
                          </a:solidFill>
                          <a:latin typeface="黑体" pitchFamily="49" charset="-122"/>
                          <a:ea typeface="黑体" pitchFamily="49" charset="-122"/>
                        </a:rPr>
                        <a:t>LHC</a:t>
                      </a:r>
                      <a:r>
                        <a:rPr lang="zh-CN" altLang="en-US" sz="2000" dirty="0" smtClean="0">
                          <a:ln w="28575">
                            <a:noFill/>
                          </a:ln>
                          <a:solidFill>
                            <a:schemeClr val="tx1"/>
                          </a:solidFill>
                          <a:latin typeface="黑体" pitchFamily="49" charset="-122"/>
                          <a:ea typeface="黑体" pitchFamily="49" charset="-122"/>
                        </a:rPr>
                        <a:t>物理与超出标准模型的新物理</a:t>
                      </a:r>
                      <a:endParaRPr lang="zh-CN" altLang="en-US" sz="200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endParaRPr lang="zh-CN" altLang="en-US" dirty="0"/>
          </a:p>
        </p:txBody>
      </p:sp>
      <p:sp>
        <p:nvSpPr>
          <p:cNvPr id="3" name="日期占位符 2"/>
          <p:cNvSpPr>
            <a:spLocks noGrp="1"/>
          </p:cNvSpPr>
          <p:nvPr>
            <p:ph type="dt" sz="half" idx="10"/>
          </p:nvPr>
        </p:nvSpPr>
        <p:spPr/>
        <p:txBody>
          <a:bodyPr/>
          <a:lstStyle/>
          <a:p>
            <a:r>
              <a:rPr lang="zh-CN" altLang="en-US" smtClean="0"/>
              <a:t>宋玉坤</a:t>
            </a:r>
            <a:endParaRPr lang="zh-CN" altLang="en-US" dirty="0"/>
          </a:p>
        </p:txBody>
      </p:sp>
      <p:sp>
        <p:nvSpPr>
          <p:cNvPr id="4" name="页脚占位符 3"/>
          <p:cNvSpPr>
            <a:spLocks noGrp="1"/>
          </p:cNvSpPr>
          <p:nvPr>
            <p:ph type="ftr" sz="quarter" idx="11"/>
          </p:nvPr>
        </p:nvSpPr>
        <p:spPr/>
        <p:txBody>
          <a:bodyPr/>
          <a:lstStyle/>
          <a:p>
            <a:r>
              <a:rPr lang="zh-CN" altLang="en-US" dirty="0" smtClean="0"/>
              <a:t>粒子物理与原子核物理学科团队立项</a:t>
            </a:r>
            <a:r>
              <a:rPr lang="zh-CN" altLang="en-US" dirty="0" smtClean="0"/>
              <a:t>论证会</a:t>
            </a:r>
          </a:p>
        </p:txBody>
      </p:sp>
      <p:sp>
        <p:nvSpPr>
          <p:cNvPr id="5" name="灯片编号占位符 4"/>
          <p:cNvSpPr>
            <a:spLocks noGrp="1"/>
          </p:cNvSpPr>
          <p:nvPr>
            <p:ph type="sldNum" sz="quarter" idx="12"/>
          </p:nvPr>
        </p:nvSpPr>
        <p:spPr/>
        <p:txBody>
          <a:bodyPr/>
          <a:lstStyle/>
          <a:p>
            <a:fld id="{03EAC226-F100-4C13-85EE-15408D99CCB4}" type="slidenum">
              <a:rPr lang="zh-CN" altLang="en-US" smtClean="0"/>
              <a:pPr/>
              <a:t>4</a:t>
            </a:fld>
            <a:endParaRPr lang="zh-CN" altLang="en-US"/>
          </a:p>
        </p:txBody>
      </p:sp>
      <p:sp>
        <p:nvSpPr>
          <p:cNvPr id="6" name="标题 5"/>
          <p:cNvSpPr>
            <a:spLocks noGrp="1"/>
          </p:cNvSpPr>
          <p:nvPr>
            <p:ph type="title"/>
          </p:nvPr>
        </p:nvSpPr>
        <p:spPr/>
        <p:txBody>
          <a:bodyPr/>
          <a:lstStyle/>
          <a:p>
            <a:r>
              <a:rPr lang="zh-CN" altLang="en-US" dirty="0" smtClean="0"/>
              <a:t>粒子物理的研究对象</a:t>
            </a:r>
            <a:endParaRPr lang="zh-CN" altLang="en-US" dirty="0"/>
          </a:p>
        </p:txBody>
      </p:sp>
      <p:sp>
        <p:nvSpPr>
          <p:cNvPr id="7" name="Rectangle 3"/>
          <p:cNvSpPr txBox="1">
            <a:spLocks noChangeArrowheads="1"/>
          </p:cNvSpPr>
          <p:nvPr/>
        </p:nvSpPr>
        <p:spPr bwMode="auto">
          <a:xfrm>
            <a:off x="250825" y="1196975"/>
            <a:ext cx="2304951" cy="792163"/>
          </a:xfrm>
          <a:prstGeom prst="rect">
            <a:avLst/>
          </a:prstGeom>
          <a:noFill/>
          <a:ln>
            <a:miter lim="800000"/>
            <a:headEnd/>
            <a:tailEnd/>
          </a:ln>
        </p:spPr>
        <p:txBody>
          <a:bodyPr vert="horz" wrap="square" lIns="91440" tIns="45720" rIns="91440" bIns="45720" numCol="1" rtlCol="0" anchor="t" anchorCtr="0" compatLnSpc="1">
            <a:prstTxWarp prst="textNoShape">
              <a:avLst/>
            </a:prstTxWarp>
            <a:normAutofit fontScale="92500"/>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zh-CN" altLang="en-US" sz="2800" b="1" i="0" u="none" strike="noStrike" kern="1200" cap="none" spc="0" normalizeH="0" baseline="0" noProof="0" dirty="0" smtClean="0">
                <a:ln>
                  <a:noFill/>
                </a:ln>
                <a:solidFill>
                  <a:schemeClr val="tx2">
                    <a:lumMod val="50000"/>
                  </a:schemeClr>
                </a:solidFill>
                <a:effectLst/>
                <a:uLnTx/>
                <a:uFillTx/>
                <a:latin typeface="黑体" pitchFamily="49" charset="-122"/>
                <a:ea typeface="黑体" pitchFamily="49" charset="-122"/>
                <a:cs typeface="Tahoma" pitchFamily="34" charset="0"/>
              </a:rPr>
              <a:t>微观物质结构</a:t>
            </a:r>
          </a:p>
        </p:txBody>
      </p:sp>
      <p:grpSp>
        <p:nvGrpSpPr>
          <p:cNvPr id="8" name="Group 4"/>
          <p:cNvGrpSpPr>
            <a:grpSpLocks/>
          </p:cNvGrpSpPr>
          <p:nvPr/>
        </p:nvGrpSpPr>
        <p:grpSpPr bwMode="auto">
          <a:xfrm>
            <a:off x="250825" y="1346200"/>
            <a:ext cx="4897438" cy="4891088"/>
            <a:chOff x="144" y="1440"/>
            <a:chExt cx="2511" cy="2400"/>
          </a:xfrm>
        </p:grpSpPr>
        <p:sp>
          <p:nvSpPr>
            <p:cNvPr id="9" name="Rectangle 5"/>
            <p:cNvSpPr>
              <a:spLocks noChangeArrowheads="1"/>
            </p:cNvSpPr>
            <p:nvPr/>
          </p:nvSpPr>
          <p:spPr bwMode="auto">
            <a:xfrm>
              <a:off x="144" y="3264"/>
              <a:ext cx="576" cy="576"/>
            </a:xfrm>
            <a:prstGeom prst="rect">
              <a:avLst/>
            </a:prstGeom>
            <a:solidFill>
              <a:schemeClr val="accent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endParaRPr lang="zh-CN" altLang="en-US"/>
            </a:p>
          </p:txBody>
        </p:sp>
        <p:sp>
          <p:nvSpPr>
            <p:cNvPr id="10" name="Oval 6"/>
            <p:cNvSpPr>
              <a:spLocks noChangeArrowheads="1"/>
            </p:cNvSpPr>
            <p:nvPr/>
          </p:nvSpPr>
          <p:spPr bwMode="auto">
            <a:xfrm>
              <a:off x="1056" y="2304"/>
              <a:ext cx="1008" cy="480"/>
            </a:xfrm>
            <a:prstGeom prst="ellipse">
              <a:avLst/>
            </a:prstGeom>
            <a:noFill/>
            <a:ln w="28575">
              <a:solidFill>
                <a:schemeClr val="accent1"/>
              </a:solidFill>
              <a:round/>
              <a:headEnd/>
              <a:tailEnd/>
            </a:ln>
          </p:spPr>
          <p:txBody>
            <a:bodyPr wrap="none" anchor="ctr"/>
            <a:lstStyle/>
            <a:p>
              <a:endParaRPr lang="zh-CN" altLang="en-US"/>
            </a:p>
          </p:txBody>
        </p:sp>
        <p:sp>
          <p:nvSpPr>
            <p:cNvPr id="11" name="Oval 7"/>
            <p:cNvSpPr>
              <a:spLocks noChangeArrowheads="1"/>
            </p:cNvSpPr>
            <p:nvPr/>
          </p:nvSpPr>
          <p:spPr bwMode="auto">
            <a:xfrm>
              <a:off x="1536" y="2496"/>
              <a:ext cx="96" cy="96"/>
            </a:xfrm>
            <a:prstGeom prst="ellipse">
              <a:avLst/>
            </a:prstGeom>
            <a:solidFill>
              <a:srgbClr val="FF0000"/>
            </a:solidFill>
            <a:ln w="9525">
              <a:solidFill>
                <a:srgbClr val="FF0000"/>
              </a:solidFill>
              <a:round/>
              <a:headEnd/>
              <a:tailEnd/>
            </a:ln>
          </p:spPr>
          <p:txBody>
            <a:bodyPr wrap="none" anchor="ctr"/>
            <a:lstStyle/>
            <a:p>
              <a:endParaRPr lang="zh-CN" altLang="en-US"/>
            </a:p>
          </p:txBody>
        </p:sp>
        <p:pic>
          <p:nvPicPr>
            <p:cNvPr id="12" name="Picture 8" descr="QGPdiagram"/>
            <p:cNvPicPr>
              <a:picLocks noChangeAspect="1" noChangeArrowheads="1"/>
            </p:cNvPicPr>
            <p:nvPr/>
          </p:nvPicPr>
          <p:blipFill>
            <a:blip r:embed="rId3" cstate="print"/>
            <a:srcRect l="8073" t="41891" r="80185" b="27490"/>
            <a:stretch>
              <a:fillRect/>
            </a:stretch>
          </p:blipFill>
          <p:spPr bwMode="auto">
            <a:xfrm>
              <a:off x="2160" y="1440"/>
              <a:ext cx="495" cy="546"/>
            </a:xfrm>
            <a:prstGeom prst="rect">
              <a:avLst/>
            </a:prstGeom>
            <a:noFill/>
            <a:ln w="9525">
              <a:noFill/>
              <a:miter lim="800000"/>
              <a:headEnd/>
              <a:tailEnd/>
            </a:ln>
          </p:spPr>
        </p:pic>
        <p:sp>
          <p:nvSpPr>
            <p:cNvPr id="13" name="Line 9"/>
            <p:cNvSpPr>
              <a:spLocks noChangeShapeType="1"/>
            </p:cNvSpPr>
            <p:nvPr/>
          </p:nvSpPr>
          <p:spPr bwMode="auto">
            <a:xfrm flipV="1">
              <a:off x="432" y="2496"/>
              <a:ext cx="528" cy="960"/>
            </a:xfrm>
            <a:prstGeom prst="line">
              <a:avLst/>
            </a:prstGeom>
            <a:noFill/>
            <a:ln w="9525">
              <a:solidFill>
                <a:schemeClr val="tx1"/>
              </a:solidFill>
              <a:round/>
              <a:headEnd/>
              <a:tailEnd type="triangle" w="med" len="med"/>
            </a:ln>
          </p:spPr>
          <p:txBody>
            <a:bodyPr/>
            <a:lstStyle/>
            <a:p>
              <a:endParaRPr lang="zh-CN" altLang="en-US"/>
            </a:p>
          </p:txBody>
        </p:sp>
        <p:sp>
          <p:nvSpPr>
            <p:cNvPr id="14" name="Line 10"/>
            <p:cNvSpPr>
              <a:spLocks noChangeShapeType="1"/>
            </p:cNvSpPr>
            <p:nvPr/>
          </p:nvSpPr>
          <p:spPr bwMode="auto">
            <a:xfrm flipV="1">
              <a:off x="480" y="2832"/>
              <a:ext cx="1344" cy="672"/>
            </a:xfrm>
            <a:prstGeom prst="line">
              <a:avLst/>
            </a:prstGeom>
            <a:noFill/>
            <a:ln w="9525">
              <a:solidFill>
                <a:schemeClr val="tx1"/>
              </a:solidFill>
              <a:round/>
              <a:headEnd/>
              <a:tailEnd type="triangle" w="med" len="med"/>
            </a:ln>
          </p:spPr>
          <p:txBody>
            <a:bodyPr/>
            <a:lstStyle/>
            <a:p>
              <a:endParaRPr lang="zh-CN" altLang="en-US"/>
            </a:p>
          </p:txBody>
        </p:sp>
        <p:sp>
          <p:nvSpPr>
            <p:cNvPr id="15" name="Oval 11"/>
            <p:cNvSpPr>
              <a:spLocks noChangeArrowheads="1"/>
            </p:cNvSpPr>
            <p:nvPr/>
          </p:nvSpPr>
          <p:spPr bwMode="auto">
            <a:xfrm>
              <a:off x="1296" y="2304"/>
              <a:ext cx="48" cy="48"/>
            </a:xfrm>
            <a:prstGeom prst="ellipse">
              <a:avLst/>
            </a:prstGeom>
            <a:solidFill>
              <a:srgbClr val="00FF00"/>
            </a:solidFill>
            <a:ln w="9525">
              <a:solidFill>
                <a:srgbClr val="00FF00"/>
              </a:solidFill>
              <a:round/>
              <a:headEnd/>
              <a:tailEnd/>
            </a:ln>
          </p:spPr>
          <p:txBody>
            <a:bodyPr wrap="none" anchor="ctr"/>
            <a:lstStyle/>
            <a:p>
              <a:endParaRPr lang="zh-CN" altLang="en-US"/>
            </a:p>
          </p:txBody>
        </p:sp>
        <p:sp>
          <p:nvSpPr>
            <p:cNvPr id="16" name="Line 12"/>
            <p:cNvSpPr>
              <a:spLocks noChangeShapeType="1"/>
            </p:cNvSpPr>
            <p:nvPr/>
          </p:nvSpPr>
          <p:spPr bwMode="auto">
            <a:xfrm flipV="1">
              <a:off x="1536" y="1680"/>
              <a:ext cx="528" cy="816"/>
            </a:xfrm>
            <a:prstGeom prst="line">
              <a:avLst/>
            </a:prstGeom>
            <a:noFill/>
            <a:ln w="9525">
              <a:solidFill>
                <a:schemeClr val="tx1"/>
              </a:solidFill>
              <a:round/>
              <a:headEnd/>
              <a:tailEnd type="triangle" w="med" len="med"/>
            </a:ln>
          </p:spPr>
          <p:txBody>
            <a:bodyPr/>
            <a:lstStyle/>
            <a:p>
              <a:endParaRPr lang="zh-CN" altLang="en-US"/>
            </a:p>
          </p:txBody>
        </p:sp>
        <p:sp>
          <p:nvSpPr>
            <p:cNvPr id="17" name="Line 13"/>
            <p:cNvSpPr>
              <a:spLocks noChangeShapeType="1"/>
            </p:cNvSpPr>
            <p:nvPr/>
          </p:nvSpPr>
          <p:spPr bwMode="auto">
            <a:xfrm flipV="1">
              <a:off x="1632" y="2016"/>
              <a:ext cx="864" cy="576"/>
            </a:xfrm>
            <a:prstGeom prst="line">
              <a:avLst/>
            </a:prstGeom>
            <a:noFill/>
            <a:ln w="9525">
              <a:solidFill>
                <a:schemeClr val="tx1"/>
              </a:solidFill>
              <a:round/>
              <a:headEnd/>
              <a:tailEnd type="triangle" w="med" len="med"/>
            </a:ln>
          </p:spPr>
          <p:txBody>
            <a:bodyPr/>
            <a:lstStyle/>
            <a:p>
              <a:endParaRPr lang="zh-CN" altLang="en-US"/>
            </a:p>
          </p:txBody>
        </p:sp>
      </p:grpSp>
      <p:sp>
        <p:nvSpPr>
          <p:cNvPr id="18" name="Text Box 14"/>
          <p:cNvSpPr txBox="1">
            <a:spLocks noChangeArrowheads="1"/>
          </p:cNvSpPr>
          <p:nvPr/>
        </p:nvSpPr>
        <p:spPr bwMode="auto">
          <a:xfrm>
            <a:off x="323850" y="5522913"/>
            <a:ext cx="1008063" cy="519112"/>
          </a:xfrm>
          <a:prstGeom prst="rect">
            <a:avLst/>
          </a:prstGeom>
          <a:noFill/>
          <a:ln w="9525" algn="ctr">
            <a:noFill/>
            <a:miter lim="800000"/>
            <a:headEnd/>
            <a:tailEnd/>
          </a:ln>
        </p:spPr>
        <p:txBody>
          <a:bodyPr>
            <a:spAutoFit/>
          </a:bodyPr>
          <a:lstStyle/>
          <a:p>
            <a:pPr marL="342900" indent="-342900">
              <a:spcBef>
                <a:spcPct val="50000"/>
              </a:spcBef>
            </a:pPr>
            <a:r>
              <a:rPr lang="zh-CN" altLang="en-US">
                <a:ea typeface="黑体" pitchFamily="49" charset="-122"/>
              </a:rPr>
              <a:t>物质</a:t>
            </a:r>
          </a:p>
        </p:txBody>
      </p:sp>
      <p:sp>
        <p:nvSpPr>
          <p:cNvPr id="19" name="Text Box 15"/>
          <p:cNvSpPr txBox="1">
            <a:spLocks noChangeArrowheads="1"/>
          </p:cNvSpPr>
          <p:nvPr/>
        </p:nvSpPr>
        <p:spPr bwMode="auto">
          <a:xfrm>
            <a:off x="1763713" y="3895725"/>
            <a:ext cx="1295400" cy="396875"/>
          </a:xfrm>
          <a:prstGeom prst="rect">
            <a:avLst/>
          </a:prstGeom>
          <a:noFill/>
          <a:ln w="9525" algn="ctr">
            <a:noFill/>
            <a:miter lim="800000"/>
            <a:headEnd/>
            <a:tailEnd/>
          </a:ln>
        </p:spPr>
        <p:txBody>
          <a:bodyPr>
            <a:spAutoFit/>
          </a:bodyPr>
          <a:lstStyle/>
          <a:p>
            <a:pPr marL="342900" indent="-342900">
              <a:spcBef>
                <a:spcPct val="50000"/>
              </a:spcBef>
            </a:pPr>
            <a:r>
              <a:rPr lang="zh-CN" altLang="en-US" sz="2000">
                <a:ea typeface="黑体" pitchFamily="49" charset="-122"/>
              </a:rPr>
              <a:t>原子</a:t>
            </a:r>
            <a:r>
              <a:rPr lang="en-US" altLang="zh-CN" sz="2000">
                <a:ea typeface="黑体" pitchFamily="49" charset="-122"/>
              </a:rPr>
              <a:t>(atom)</a:t>
            </a:r>
          </a:p>
        </p:txBody>
      </p:sp>
      <p:sp>
        <p:nvSpPr>
          <p:cNvPr id="20" name="Text Box 16"/>
          <p:cNvSpPr txBox="1">
            <a:spLocks noChangeArrowheads="1"/>
          </p:cNvSpPr>
          <p:nvPr/>
        </p:nvSpPr>
        <p:spPr bwMode="auto">
          <a:xfrm>
            <a:off x="1619250" y="2636838"/>
            <a:ext cx="1584325" cy="396875"/>
          </a:xfrm>
          <a:prstGeom prst="rect">
            <a:avLst/>
          </a:prstGeom>
          <a:noFill/>
          <a:ln w="9525" algn="ctr">
            <a:noFill/>
            <a:miter lim="800000"/>
            <a:headEnd/>
            <a:tailEnd/>
          </a:ln>
        </p:spPr>
        <p:txBody>
          <a:bodyPr>
            <a:spAutoFit/>
          </a:bodyPr>
          <a:lstStyle/>
          <a:p>
            <a:pPr marL="342900" indent="-342900">
              <a:spcBef>
                <a:spcPct val="50000"/>
              </a:spcBef>
            </a:pPr>
            <a:r>
              <a:rPr lang="zh-CN" altLang="en-US" sz="2000">
                <a:solidFill>
                  <a:srgbClr val="00FF00"/>
                </a:solidFill>
                <a:ea typeface="黑体" pitchFamily="49" charset="-122"/>
              </a:rPr>
              <a:t>电子</a:t>
            </a:r>
            <a:r>
              <a:rPr lang="en-US" altLang="zh-CN" sz="2000">
                <a:solidFill>
                  <a:srgbClr val="00FF00"/>
                </a:solidFill>
                <a:ea typeface="黑体" pitchFamily="49" charset="-122"/>
              </a:rPr>
              <a:t>(electron)</a:t>
            </a:r>
          </a:p>
        </p:txBody>
      </p:sp>
      <p:sp>
        <p:nvSpPr>
          <p:cNvPr id="21" name="Text Box 17"/>
          <p:cNvSpPr txBox="1">
            <a:spLocks noChangeArrowheads="1"/>
          </p:cNvSpPr>
          <p:nvPr/>
        </p:nvSpPr>
        <p:spPr bwMode="auto">
          <a:xfrm>
            <a:off x="3059113" y="3284538"/>
            <a:ext cx="1512887" cy="701675"/>
          </a:xfrm>
          <a:prstGeom prst="rect">
            <a:avLst/>
          </a:prstGeom>
          <a:noFill/>
          <a:ln w="9525" algn="ctr">
            <a:noFill/>
            <a:miter lim="800000"/>
            <a:headEnd/>
            <a:tailEnd/>
          </a:ln>
        </p:spPr>
        <p:txBody>
          <a:bodyPr>
            <a:spAutoFit/>
          </a:bodyPr>
          <a:lstStyle/>
          <a:p>
            <a:pPr marL="342900" indent="-342900"/>
            <a:r>
              <a:rPr lang="zh-CN" altLang="en-US" sz="2000">
                <a:solidFill>
                  <a:schemeClr val="hlink"/>
                </a:solidFill>
                <a:ea typeface="黑体" pitchFamily="49" charset="-122"/>
              </a:rPr>
              <a:t>原子核</a:t>
            </a:r>
          </a:p>
          <a:p>
            <a:pPr marL="342900" indent="-342900"/>
            <a:r>
              <a:rPr lang="en-US" altLang="zh-CN" sz="2000">
                <a:solidFill>
                  <a:schemeClr val="hlink"/>
                </a:solidFill>
                <a:ea typeface="黑体" pitchFamily="49" charset="-122"/>
              </a:rPr>
              <a:t>(nucleus, A)</a:t>
            </a:r>
          </a:p>
        </p:txBody>
      </p:sp>
      <p:sp>
        <p:nvSpPr>
          <p:cNvPr id="22" name="Text Box 18"/>
          <p:cNvSpPr txBox="1">
            <a:spLocks noChangeArrowheads="1"/>
          </p:cNvSpPr>
          <p:nvPr/>
        </p:nvSpPr>
        <p:spPr bwMode="auto">
          <a:xfrm>
            <a:off x="3203575" y="908050"/>
            <a:ext cx="4897438" cy="396875"/>
          </a:xfrm>
          <a:prstGeom prst="rect">
            <a:avLst/>
          </a:prstGeom>
          <a:noFill/>
          <a:ln w="9525" algn="ctr">
            <a:noFill/>
            <a:miter lim="800000"/>
            <a:headEnd/>
            <a:tailEnd/>
          </a:ln>
        </p:spPr>
        <p:txBody>
          <a:bodyPr>
            <a:spAutoFit/>
          </a:bodyPr>
          <a:lstStyle/>
          <a:p>
            <a:pPr marL="342900" indent="-342900"/>
            <a:r>
              <a:rPr lang="zh-CN" altLang="en-US" sz="2000">
                <a:ea typeface="黑体" pitchFamily="49" charset="-122"/>
              </a:rPr>
              <a:t>质子</a:t>
            </a:r>
            <a:r>
              <a:rPr lang="en-US" altLang="zh-CN" sz="2000">
                <a:ea typeface="黑体" pitchFamily="49" charset="-122"/>
              </a:rPr>
              <a:t>(p)</a:t>
            </a:r>
            <a:r>
              <a:rPr lang="zh-CN" altLang="en-US" sz="2000">
                <a:ea typeface="黑体" pitchFamily="49" charset="-122"/>
              </a:rPr>
              <a:t>、中子</a:t>
            </a:r>
            <a:r>
              <a:rPr lang="en-US" altLang="zh-CN" sz="2000">
                <a:ea typeface="黑体" pitchFamily="49" charset="-122"/>
              </a:rPr>
              <a:t>(n)</a:t>
            </a:r>
            <a:r>
              <a:rPr lang="zh-CN" altLang="en-US" sz="2000">
                <a:ea typeface="黑体" pitchFamily="49" charset="-122"/>
              </a:rPr>
              <a:t>：统称为核子 </a:t>
            </a:r>
            <a:r>
              <a:rPr lang="en-US" altLang="zh-CN" sz="2000">
                <a:ea typeface="黑体" pitchFamily="49" charset="-122"/>
              </a:rPr>
              <a:t>(Nucleon, N)</a:t>
            </a:r>
          </a:p>
        </p:txBody>
      </p:sp>
      <p:sp>
        <p:nvSpPr>
          <p:cNvPr id="23" name="Text Box 19"/>
          <p:cNvSpPr txBox="1">
            <a:spLocks noChangeArrowheads="1"/>
          </p:cNvSpPr>
          <p:nvPr/>
        </p:nvSpPr>
        <p:spPr bwMode="auto">
          <a:xfrm>
            <a:off x="6517655" y="1628800"/>
            <a:ext cx="1582737" cy="861774"/>
          </a:xfrm>
          <a:prstGeom prst="rect">
            <a:avLst/>
          </a:prstGeom>
          <a:noFill/>
          <a:ln w="9525" algn="ctr">
            <a:noFill/>
            <a:miter lim="800000"/>
            <a:headEnd/>
            <a:tailEnd/>
          </a:ln>
        </p:spPr>
        <p:txBody>
          <a:bodyPr>
            <a:spAutoFit/>
          </a:bodyPr>
          <a:lstStyle/>
          <a:p>
            <a:pPr marL="342900" indent="-342900">
              <a:spcBef>
                <a:spcPct val="50000"/>
              </a:spcBef>
            </a:pPr>
            <a:r>
              <a:rPr lang="zh-CN" altLang="en-US" sz="2000" dirty="0">
                <a:ea typeface="黑体" pitchFamily="49" charset="-122"/>
              </a:rPr>
              <a:t>夸克</a:t>
            </a:r>
            <a:r>
              <a:rPr lang="en-US" altLang="zh-CN" sz="2000" dirty="0">
                <a:ea typeface="黑体" pitchFamily="49" charset="-122"/>
              </a:rPr>
              <a:t>(quark</a:t>
            </a:r>
            <a:r>
              <a:rPr lang="en-US" altLang="zh-CN" sz="2000" dirty="0" smtClean="0">
                <a:ea typeface="黑体" pitchFamily="49" charset="-122"/>
              </a:rPr>
              <a:t>)</a:t>
            </a:r>
          </a:p>
          <a:p>
            <a:pPr marL="342900" indent="-342900">
              <a:spcBef>
                <a:spcPct val="50000"/>
              </a:spcBef>
            </a:pPr>
            <a:r>
              <a:rPr lang="zh-CN" altLang="en-US" sz="2000" dirty="0" smtClean="0">
                <a:ea typeface="黑体" pitchFamily="49" charset="-122"/>
              </a:rPr>
              <a:t>胶子</a:t>
            </a:r>
            <a:r>
              <a:rPr lang="en-US" altLang="zh-CN" sz="2000" dirty="0" smtClean="0">
                <a:ea typeface="黑体" pitchFamily="49" charset="-122"/>
              </a:rPr>
              <a:t>(gluon)</a:t>
            </a:r>
            <a:endParaRPr lang="en-US" altLang="zh-CN" sz="2000" dirty="0">
              <a:ea typeface="黑体" pitchFamily="49" charset="-122"/>
            </a:endParaRPr>
          </a:p>
        </p:txBody>
      </p:sp>
      <p:sp>
        <p:nvSpPr>
          <p:cNvPr id="24" name="Line 20"/>
          <p:cNvSpPr>
            <a:spLocks noChangeShapeType="1"/>
          </p:cNvSpPr>
          <p:nvPr/>
        </p:nvSpPr>
        <p:spPr bwMode="auto">
          <a:xfrm flipH="1" flipV="1">
            <a:off x="4932363" y="1773238"/>
            <a:ext cx="1223962" cy="287337"/>
          </a:xfrm>
          <a:prstGeom prst="line">
            <a:avLst/>
          </a:prstGeom>
          <a:noFill/>
          <a:ln w="9525">
            <a:solidFill>
              <a:srgbClr val="000000"/>
            </a:solidFill>
            <a:round/>
            <a:headEnd/>
            <a:tailEnd type="triangle" w="med" len="med"/>
          </a:ln>
        </p:spPr>
        <p:txBody>
          <a:bodyPr/>
          <a:lstStyle/>
          <a:p>
            <a:endParaRPr lang="zh-CN" altLang="en-US"/>
          </a:p>
        </p:txBody>
      </p:sp>
      <p:sp>
        <p:nvSpPr>
          <p:cNvPr id="25" name="Line 21"/>
          <p:cNvSpPr>
            <a:spLocks noChangeShapeType="1"/>
          </p:cNvSpPr>
          <p:nvPr/>
        </p:nvSpPr>
        <p:spPr bwMode="auto">
          <a:xfrm flipH="1">
            <a:off x="4932363" y="2060575"/>
            <a:ext cx="1223962" cy="144463"/>
          </a:xfrm>
          <a:prstGeom prst="line">
            <a:avLst/>
          </a:prstGeom>
          <a:noFill/>
          <a:ln w="9525">
            <a:solidFill>
              <a:srgbClr val="000000"/>
            </a:solidFill>
            <a:round/>
            <a:headEnd/>
            <a:tailEnd type="triangle" w="med" len="med"/>
          </a:ln>
        </p:spPr>
        <p:txBody>
          <a:bodyPr/>
          <a:lstStyle/>
          <a:p>
            <a:endParaRPr lang="zh-CN" altLang="en-US"/>
          </a:p>
        </p:txBody>
      </p:sp>
      <p:grpSp>
        <p:nvGrpSpPr>
          <p:cNvPr id="26" name="Group 22"/>
          <p:cNvGrpSpPr>
            <a:grpSpLocks/>
          </p:cNvGrpSpPr>
          <p:nvPr/>
        </p:nvGrpSpPr>
        <p:grpSpPr bwMode="auto">
          <a:xfrm>
            <a:off x="2627313" y="4941888"/>
            <a:ext cx="2592387" cy="1390650"/>
            <a:chOff x="1156" y="3203"/>
            <a:chExt cx="1633" cy="876"/>
          </a:xfrm>
        </p:grpSpPr>
        <p:sp>
          <p:nvSpPr>
            <p:cNvPr id="27" name="Text Box 23"/>
            <p:cNvSpPr txBox="1">
              <a:spLocks noChangeArrowheads="1"/>
            </p:cNvSpPr>
            <p:nvPr/>
          </p:nvSpPr>
          <p:spPr bwMode="auto">
            <a:xfrm>
              <a:off x="1156" y="3829"/>
              <a:ext cx="1633" cy="250"/>
            </a:xfrm>
            <a:prstGeom prst="rect">
              <a:avLst/>
            </a:prstGeom>
            <a:noFill/>
            <a:ln w="9525" algn="ctr">
              <a:noFill/>
              <a:miter lim="800000"/>
              <a:headEnd/>
              <a:tailEnd/>
            </a:ln>
          </p:spPr>
          <p:txBody>
            <a:bodyPr>
              <a:spAutoFit/>
            </a:bodyPr>
            <a:lstStyle/>
            <a:p>
              <a:pPr marL="342900" indent="-342900">
                <a:spcBef>
                  <a:spcPct val="50000"/>
                </a:spcBef>
              </a:pPr>
              <a:r>
                <a:rPr lang="zh-CN" altLang="en-US" sz="2000">
                  <a:solidFill>
                    <a:srgbClr val="0000CC"/>
                  </a:solidFill>
                  <a:ea typeface="黑体" pitchFamily="49" charset="-122"/>
                </a:rPr>
                <a:t>电子、夸克：</a:t>
              </a:r>
              <a:r>
                <a:rPr lang="en-US" altLang="zh-CN" sz="2000">
                  <a:solidFill>
                    <a:srgbClr val="0000CC"/>
                  </a:solidFill>
                  <a:ea typeface="黑体" pitchFamily="49" charset="-122"/>
                </a:rPr>
                <a:t>&lt;10</a:t>
              </a:r>
              <a:r>
                <a:rPr lang="en-US" altLang="zh-CN" sz="2000" baseline="30000">
                  <a:solidFill>
                    <a:srgbClr val="0000CC"/>
                  </a:solidFill>
                  <a:ea typeface="黑体" pitchFamily="49" charset="-122"/>
                </a:rPr>
                <a:t>-3</a:t>
              </a:r>
              <a:r>
                <a:rPr lang="en-US" altLang="zh-CN" sz="2000">
                  <a:solidFill>
                    <a:srgbClr val="0000CC"/>
                  </a:solidFill>
                  <a:ea typeface="黑体" pitchFamily="49" charset="-122"/>
                </a:rPr>
                <a:t>fm</a:t>
              </a:r>
            </a:p>
          </p:txBody>
        </p:sp>
        <p:sp>
          <p:nvSpPr>
            <p:cNvPr id="28" name="Text Box 24"/>
            <p:cNvSpPr txBox="1">
              <a:spLocks noChangeArrowheads="1"/>
            </p:cNvSpPr>
            <p:nvPr/>
          </p:nvSpPr>
          <p:spPr bwMode="auto">
            <a:xfrm>
              <a:off x="1156" y="3316"/>
              <a:ext cx="1633" cy="250"/>
            </a:xfrm>
            <a:prstGeom prst="rect">
              <a:avLst/>
            </a:prstGeom>
            <a:noFill/>
            <a:ln w="9525" algn="ctr">
              <a:noFill/>
              <a:miter lim="800000"/>
              <a:headEnd/>
              <a:tailEnd/>
            </a:ln>
          </p:spPr>
          <p:txBody>
            <a:bodyPr>
              <a:spAutoFit/>
            </a:bodyPr>
            <a:lstStyle/>
            <a:p>
              <a:pPr marL="342900" indent="-342900">
                <a:spcBef>
                  <a:spcPct val="50000"/>
                </a:spcBef>
              </a:pPr>
              <a:r>
                <a:rPr lang="zh-CN" altLang="en-US" sz="2000">
                  <a:ea typeface="黑体" pitchFamily="49" charset="-122"/>
                </a:rPr>
                <a:t>原子</a:t>
              </a:r>
              <a:r>
                <a:rPr lang="en-US" altLang="zh-CN" sz="2000">
                  <a:ea typeface="黑体" pitchFamily="49" charset="-122"/>
                </a:rPr>
                <a:t>: 10</a:t>
              </a:r>
              <a:r>
                <a:rPr lang="en-US" altLang="zh-CN" sz="2000" baseline="30000">
                  <a:ea typeface="黑体" pitchFamily="49" charset="-122"/>
                </a:rPr>
                <a:t>-10 </a:t>
              </a:r>
              <a:r>
                <a:rPr lang="en-US" altLang="zh-CN" sz="2000">
                  <a:ea typeface="黑体" pitchFamily="49" charset="-122"/>
                </a:rPr>
                <a:t>m=1</a:t>
              </a:r>
            </a:p>
          </p:txBody>
        </p:sp>
        <p:sp>
          <p:nvSpPr>
            <p:cNvPr id="29" name="Text Box 25"/>
            <p:cNvSpPr txBox="1">
              <a:spLocks noChangeArrowheads="1"/>
            </p:cNvSpPr>
            <p:nvPr/>
          </p:nvSpPr>
          <p:spPr bwMode="auto">
            <a:xfrm>
              <a:off x="1156" y="3588"/>
              <a:ext cx="1588" cy="250"/>
            </a:xfrm>
            <a:prstGeom prst="rect">
              <a:avLst/>
            </a:prstGeom>
            <a:noFill/>
            <a:ln w="9525" algn="ctr">
              <a:noFill/>
              <a:miter lim="800000"/>
              <a:headEnd/>
              <a:tailEnd/>
            </a:ln>
          </p:spPr>
          <p:txBody>
            <a:bodyPr>
              <a:spAutoFit/>
            </a:bodyPr>
            <a:lstStyle/>
            <a:p>
              <a:pPr marL="342900" indent="-342900">
                <a:spcBef>
                  <a:spcPct val="50000"/>
                </a:spcBef>
              </a:pPr>
              <a:r>
                <a:rPr lang="zh-CN" altLang="en-US" sz="2000">
                  <a:ea typeface="黑体" pitchFamily="49" charset="-122"/>
                </a:rPr>
                <a:t>核子：</a:t>
              </a:r>
              <a:r>
                <a:rPr lang="en-US" altLang="zh-CN" sz="2000">
                  <a:ea typeface="黑体" pitchFamily="49" charset="-122"/>
                </a:rPr>
                <a:t>1fm=10</a:t>
              </a:r>
              <a:r>
                <a:rPr lang="en-US" altLang="zh-CN" sz="2000" baseline="30000">
                  <a:ea typeface="黑体" pitchFamily="49" charset="-122"/>
                </a:rPr>
                <a:t>-15</a:t>
              </a:r>
              <a:r>
                <a:rPr lang="en-US" altLang="zh-CN" sz="2000">
                  <a:ea typeface="黑体" pitchFamily="49" charset="-122"/>
                </a:rPr>
                <a:t>m</a:t>
              </a:r>
            </a:p>
          </p:txBody>
        </p:sp>
        <p:graphicFrame>
          <p:nvGraphicFramePr>
            <p:cNvPr id="30" name="Object 26"/>
            <p:cNvGraphicFramePr>
              <a:graphicFrameLocks noChangeAspect="1"/>
            </p:cNvGraphicFramePr>
            <p:nvPr/>
          </p:nvGraphicFramePr>
          <p:xfrm>
            <a:off x="2200" y="3203"/>
            <a:ext cx="197" cy="317"/>
          </p:xfrm>
          <a:graphic>
            <a:graphicData uri="http://schemas.openxmlformats.org/presentationml/2006/ole">
              <p:oleObj spid="_x0000_s27650" name="公式" r:id="rId4" imgW="164880" imgH="266400" progId="Equation.3">
                <p:embed/>
              </p:oleObj>
            </a:graphicData>
          </a:graphic>
        </p:graphicFrame>
      </p:grpSp>
      <p:pic>
        <p:nvPicPr>
          <p:cNvPr id="31" name="Picture 27"/>
          <p:cNvPicPr>
            <a:picLocks noChangeAspect="1" noChangeArrowheads="1"/>
          </p:cNvPicPr>
          <p:nvPr/>
        </p:nvPicPr>
        <p:blipFill>
          <a:blip r:embed="rId5" cstate="print"/>
          <a:srcRect l="2992" t="5836" r="2992" b="5836"/>
          <a:stretch>
            <a:fillRect/>
          </a:stretch>
        </p:blipFill>
        <p:spPr bwMode="auto">
          <a:xfrm>
            <a:off x="5219700" y="2778125"/>
            <a:ext cx="3889375" cy="3746500"/>
          </a:xfrm>
          <a:prstGeom prst="rect">
            <a:avLst/>
          </a:prstGeom>
          <a:noFill/>
          <a:ln w="9525" algn="ctr">
            <a:noFill/>
            <a:miter lim="800000"/>
            <a:headEnd/>
            <a:tailEnd/>
          </a:ln>
        </p:spPr>
      </p:pic>
      <p:sp>
        <p:nvSpPr>
          <p:cNvPr id="32" name="左大括号 31"/>
          <p:cNvSpPr/>
          <p:nvPr/>
        </p:nvSpPr>
        <p:spPr>
          <a:xfrm>
            <a:off x="6228184" y="1738526"/>
            <a:ext cx="288032" cy="648072"/>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内容占位符 6" descr="Standard_Model_From_Fermi_Lab.jpg"/>
          <p:cNvPicPr>
            <a:picLocks noGrp="1" noChangeAspect="1"/>
          </p:cNvPicPr>
          <p:nvPr>
            <p:ph idx="1"/>
          </p:nvPr>
        </p:nvPicPr>
        <p:blipFill>
          <a:blip r:embed="rId3" cstate="print"/>
          <a:stretch>
            <a:fillRect/>
          </a:stretch>
        </p:blipFill>
        <p:spPr>
          <a:xfrm>
            <a:off x="2483768" y="2060848"/>
            <a:ext cx="2743200" cy="2449678"/>
          </a:xfrm>
        </p:spPr>
      </p:pic>
      <p:sp>
        <p:nvSpPr>
          <p:cNvPr id="3" name="日期占位符 2"/>
          <p:cNvSpPr>
            <a:spLocks noGrp="1"/>
          </p:cNvSpPr>
          <p:nvPr>
            <p:ph type="dt" sz="half" idx="10"/>
          </p:nvPr>
        </p:nvSpPr>
        <p:spPr/>
        <p:txBody>
          <a:bodyPr/>
          <a:lstStyle/>
          <a:p>
            <a:r>
              <a:rPr lang="zh-CN" altLang="en-US" smtClean="0"/>
              <a:t>宋玉坤</a:t>
            </a:r>
            <a:endParaRPr lang="zh-CN" altLang="en-US" dirty="0"/>
          </a:p>
        </p:txBody>
      </p:sp>
      <p:sp>
        <p:nvSpPr>
          <p:cNvPr id="4" name="页脚占位符 3"/>
          <p:cNvSpPr>
            <a:spLocks noGrp="1"/>
          </p:cNvSpPr>
          <p:nvPr>
            <p:ph type="ftr" sz="quarter" idx="11"/>
          </p:nvPr>
        </p:nvSpPr>
        <p:spPr/>
        <p:txBody>
          <a:bodyPr/>
          <a:lstStyle/>
          <a:p>
            <a:r>
              <a:rPr lang="zh-CN" altLang="en-US" dirty="0" smtClean="0"/>
              <a:t>粒子物理与原子核物理学科团队立项</a:t>
            </a:r>
            <a:r>
              <a:rPr lang="zh-CN" altLang="en-US" dirty="0" smtClean="0"/>
              <a:t>论证会</a:t>
            </a:r>
          </a:p>
        </p:txBody>
      </p:sp>
      <p:sp>
        <p:nvSpPr>
          <p:cNvPr id="5" name="灯片编号占位符 4"/>
          <p:cNvSpPr>
            <a:spLocks noGrp="1"/>
          </p:cNvSpPr>
          <p:nvPr>
            <p:ph type="sldNum" sz="quarter" idx="12"/>
          </p:nvPr>
        </p:nvSpPr>
        <p:spPr/>
        <p:txBody>
          <a:bodyPr/>
          <a:lstStyle/>
          <a:p>
            <a:fld id="{03EAC226-F100-4C13-85EE-15408D99CCB4}" type="slidenum">
              <a:rPr lang="zh-CN" altLang="en-US" smtClean="0"/>
              <a:pPr/>
              <a:t>5</a:t>
            </a:fld>
            <a:endParaRPr lang="zh-CN" altLang="en-US"/>
          </a:p>
        </p:txBody>
      </p:sp>
      <p:sp>
        <p:nvSpPr>
          <p:cNvPr id="6" name="标题 5"/>
          <p:cNvSpPr>
            <a:spLocks noGrp="1"/>
          </p:cNvSpPr>
          <p:nvPr>
            <p:ph type="title"/>
          </p:nvPr>
        </p:nvSpPr>
        <p:spPr/>
        <p:txBody>
          <a:bodyPr/>
          <a:lstStyle/>
          <a:p>
            <a:r>
              <a:rPr lang="zh-CN" altLang="en-US" dirty="0" smtClean="0"/>
              <a:t>粒子物理的</a:t>
            </a:r>
            <a:r>
              <a:rPr lang="zh-CN" altLang="en-US" b="1" dirty="0" smtClean="0">
                <a:solidFill>
                  <a:srgbClr val="FFFF00"/>
                </a:solidFill>
              </a:rPr>
              <a:t>标准模型</a:t>
            </a:r>
            <a:endParaRPr lang="zh-CN" altLang="en-US" b="1" dirty="0">
              <a:solidFill>
                <a:srgbClr val="FFFF00"/>
              </a:solidFill>
            </a:endParaRPr>
          </a:p>
        </p:txBody>
      </p:sp>
      <p:grpSp>
        <p:nvGrpSpPr>
          <p:cNvPr id="2" name="组合 50"/>
          <p:cNvGrpSpPr/>
          <p:nvPr/>
        </p:nvGrpSpPr>
        <p:grpSpPr>
          <a:xfrm>
            <a:off x="2248077" y="5014917"/>
            <a:ext cx="3324949" cy="646331"/>
            <a:chOff x="2248077" y="5014917"/>
            <a:chExt cx="3324949" cy="646331"/>
          </a:xfrm>
        </p:grpSpPr>
        <p:sp>
          <p:nvSpPr>
            <p:cNvPr id="12" name="TextBox 11"/>
            <p:cNvSpPr txBox="1"/>
            <p:nvPr/>
          </p:nvSpPr>
          <p:spPr>
            <a:xfrm>
              <a:off x="2248077" y="5014917"/>
              <a:ext cx="3324949" cy="646331"/>
            </a:xfrm>
            <a:prstGeom prst="rect">
              <a:avLst/>
            </a:prstGeom>
            <a:noFill/>
            <a:ln w="38100">
              <a:solidFill>
                <a:srgbClr val="C00000"/>
              </a:solidFill>
            </a:ln>
          </p:spPr>
          <p:txBody>
            <a:bodyPr wrap="none" rtlCol="0">
              <a:spAutoFit/>
            </a:bodyPr>
            <a:lstStyle/>
            <a:p>
              <a:pPr algn="ctr"/>
              <a:endParaRPr lang="en-US" altLang="zh-CN" b="1" dirty="0" smtClean="0">
                <a:solidFill>
                  <a:srgbClr val="0000FF"/>
                </a:solidFill>
                <a:latin typeface="黑体" pitchFamily="49" charset="-122"/>
                <a:ea typeface="黑体" pitchFamily="49" charset="-122"/>
              </a:endParaRPr>
            </a:p>
            <a:p>
              <a:pPr algn="ctr"/>
              <a:r>
                <a:rPr lang="zh-CN" altLang="en-US" b="1" dirty="0" smtClean="0">
                  <a:solidFill>
                    <a:srgbClr val="0000FF"/>
                  </a:solidFill>
                  <a:latin typeface="黑体" pitchFamily="49" charset="-122"/>
                  <a:ea typeface="黑体" pitchFamily="49" charset="-122"/>
                </a:rPr>
                <a:t>弱电统一理论 </a:t>
              </a:r>
              <a:r>
                <a:rPr lang="en-US" altLang="zh-CN" b="1" dirty="0" smtClean="0">
                  <a:solidFill>
                    <a:srgbClr val="0000FF"/>
                  </a:solidFill>
                  <a:latin typeface="黑体" pitchFamily="49" charset="-122"/>
                  <a:ea typeface="黑体" pitchFamily="49" charset="-122"/>
                </a:rPr>
                <a:t>+ </a:t>
              </a:r>
              <a:r>
                <a:rPr lang="zh-CN" altLang="en-US" b="1" dirty="0" smtClean="0">
                  <a:solidFill>
                    <a:srgbClr val="0000FF"/>
                  </a:solidFill>
                  <a:latin typeface="黑体" pitchFamily="49" charset="-122"/>
                  <a:ea typeface="黑体" pitchFamily="49" charset="-122"/>
                </a:rPr>
                <a:t>量子色动力学</a:t>
              </a:r>
              <a:endParaRPr lang="zh-CN" altLang="en-US" b="1" dirty="0">
                <a:solidFill>
                  <a:srgbClr val="0000FF"/>
                </a:solidFill>
                <a:latin typeface="黑体" pitchFamily="49" charset="-122"/>
                <a:ea typeface="黑体" pitchFamily="49" charset="-122"/>
              </a:endParaRPr>
            </a:p>
          </p:txBody>
        </p:sp>
        <p:graphicFrame>
          <p:nvGraphicFramePr>
            <p:cNvPr id="13" name="对象 12"/>
            <p:cNvGraphicFramePr>
              <a:graphicFrameLocks noChangeAspect="1"/>
            </p:cNvGraphicFramePr>
            <p:nvPr/>
          </p:nvGraphicFramePr>
          <p:xfrm>
            <a:off x="2819939" y="5087198"/>
            <a:ext cx="2181225" cy="306388"/>
          </p:xfrm>
          <a:graphic>
            <a:graphicData uri="http://schemas.openxmlformats.org/presentationml/2006/ole">
              <p:oleObj spid="_x0000_s28674" name="Equation" r:id="rId4" imgW="1447560" imgH="203040" progId="Equation.DSMT4">
                <p:embed/>
              </p:oleObj>
            </a:graphicData>
          </a:graphic>
        </p:graphicFrame>
      </p:grpSp>
      <p:sp>
        <p:nvSpPr>
          <p:cNvPr id="21" name="TextBox 20"/>
          <p:cNvSpPr txBox="1"/>
          <p:nvPr/>
        </p:nvSpPr>
        <p:spPr>
          <a:xfrm>
            <a:off x="2880768" y="5590981"/>
            <a:ext cx="2242922" cy="707886"/>
          </a:xfrm>
          <a:prstGeom prst="rect">
            <a:avLst/>
          </a:prstGeom>
          <a:noFill/>
          <a:ln w="38100">
            <a:noFill/>
          </a:ln>
        </p:spPr>
        <p:txBody>
          <a:bodyPr wrap="none" rtlCol="0">
            <a:spAutoFit/>
          </a:bodyPr>
          <a:lstStyle/>
          <a:p>
            <a:pPr algn="ctr"/>
            <a:r>
              <a:rPr lang="zh-CN" altLang="en-US" sz="4000" b="1" dirty="0" smtClean="0">
                <a:latin typeface="黑体" pitchFamily="49" charset="-122"/>
                <a:ea typeface="黑体" pitchFamily="49" charset="-122"/>
              </a:rPr>
              <a:t>标准模型</a:t>
            </a:r>
            <a:endParaRPr lang="zh-CN" altLang="en-US" sz="4000" b="1" dirty="0">
              <a:latin typeface="黑体" pitchFamily="49" charset="-122"/>
              <a:ea typeface="黑体" pitchFamily="49" charset="-122"/>
            </a:endParaRPr>
          </a:p>
        </p:txBody>
      </p:sp>
      <p:grpSp>
        <p:nvGrpSpPr>
          <p:cNvPr id="14" name="组合 36"/>
          <p:cNvGrpSpPr/>
          <p:nvPr/>
        </p:nvGrpSpPr>
        <p:grpSpPr>
          <a:xfrm>
            <a:off x="251520" y="908720"/>
            <a:ext cx="3245553" cy="1938992"/>
            <a:chOff x="251520" y="908720"/>
            <a:chExt cx="3245553" cy="1938992"/>
          </a:xfrm>
        </p:grpSpPr>
        <p:sp>
          <p:nvSpPr>
            <p:cNvPr id="22" name="TextBox 21"/>
            <p:cNvSpPr txBox="1"/>
            <p:nvPr/>
          </p:nvSpPr>
          <p:spPr>
            <a:xfrm>
              <a:off x="251520" y="908720"/>
              <a:ext cx="699230" cy="1938992"/>
            </a:xfrm>
            <a:prstGeom prst="rect">
              <a:avLst/>
            </a:prstGeom>
            <a:noFill/>
            <a:ln w="38100">
              <a:noFill/>
            </a:ln>
          </p:spPr>
          <p:txBody>
            <a:bodyPr wrap="none" rtlCol="0">
              <a:spAutoFit/>
            </a:bodyPr>
            <a:lstStyle/>
            <a:p>
              <a:pPr algn="ctr"/>
              <a:r>
                <a:rPr lang="zh-CN" altLang="en-US" sz="4000" b="1" dirty="0" smtClean="0">
                  <a:solidFill>
                    <a:srgbClr val="FF0000"/>
                  </a:solidFill>
                  <a:latin typeface="黑体" pitchFamily="49" charset="-122"/>
                  <a:ea typeface="黑体" pitchFamily="49" charset="-122"/>
                </a:rPr>
                <a:t>新</a:t>
              </a:r>
              <a:endParaRPr lang="en-US" altLang="zh-CN" sz="4000" b="1" dirty="0" smtClean="0">
                <a:solidFill>
                  <a:srgbClr val="FF0000"/>
                </a:solidFill>
                <a:latin typeface="黑体" pitchFamily="49" charset="-122"/>
                <a:ea typeface="黑体" pitchFamily="49" charset="-122"/>
              </a:endParaRPr>
            </a:p>
            <a:p>
              <a:pPr algn="ctr"/>
              <a:r>
                <a:rPr lang="zh-CN" altLang="en-US" sz="4000" b="1" dirty="0" smtClean="0">
                  <a:solidFill>
                    <a:srgbClr val="FF0000"/>
                  </a:solidFill>
                  <a:latin typeface="黑体" pitchFamily="49" charset="-122"/>
                  <a:ea typeface="黑体" pitchFamily="49" charset="-122"/>
                </a:rPr>
                <a:t>物</a:t>
              </a:r>
              <a:r>
                <a:rPr lang="en-US" altLang="zh-CN" sz="4000" b="1" dirty="0" smtClean="0">
                  <a:solidFill>
                    <a:srgbClr val="FF0000"/>
                  </a:solidFill>
                  <a:latin typeface="黑体" pitchFamily="49" charset="-122"/>
                  <a:ea typeface="黑体" pitchFamily="49" charset="-122"/>
                </a:rPr>
                <a:t/>
              </a:r>
              <a:br>
                <a:rPr lang="en-US" altLang="zh-CN" sz="4000" b="1" dirty="0" smtClean="0">
                  <a:solidFill>
                    <a:srgbClr val="FF0000"/>
                  </a:solidFill>
                  <a:latin typeface="黑体" pitchFamily="49" charset="-122"/>
                  <a:ea typeface="黑体" pitchFamily="49" charset="-122"/>
                </a:rPr>
              </a:br>
              <a:r>
                <a:rPr lang="zh-CN" altLang="en-US" sz="4000" b="1" dirty="0" smtClean="0">
                  <a:solidFill>
                    <a:srgbClr val="FF0000"/>
                  </a:solidFill>
                  <a:latin typeface="黑体" pitchFamily="49" charset="-122"/>
                  <a:ea typeface="黑体" pitchFamily="49" charset="-122"/>
                </a:rPr>
                <a:t>理</a:t>
              </a:r>
              <a:endParaRPr lang="zh-CN" altLang="en-US" sz="4000" b="1" dirty="0">
                <a:solidFill>
                  <a:srgbClr val="FF0000"/>
                </a:solidFill>
                <a:latin typeface="黑体" pitchFamily="49" charset="-122"/>
                <a:ea typeface="黑体" pitchFamily="49" charset="-122"/>
              </a:endParaRPr>
            </a:p>
          </p:txBody>
        </p:sp>
        <p:sp>
          <p:nvSpPr>
            <p:cNvPr id="35" name="燕尾形箭头 34"/>
            <p:cNvSpPr/>
            <p:nvPr/>
          </p:nvSpPr>
          <p:spPr>
            <a:xfrm rot="11998201">
              <a:off x="740950" y="1567857"/>
              <a:ext cx="2756123" cy="399587"/>
            </a:xfrm>
            <a:prstGeom prst="notchedRightArrow">
              <a:avLst/>
            </a:prstGeom>
            <a:solidFill>
              <a:schemeClr val="accent1">
                <a:alpha val="6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TextBox 35"/>
            <p:cNvSpPr txBox="1"/>
            <p:nvPr/>
          </p:nvSpPr>
          <p:spPr>
            <a:xfrm rot="1187126">
              <a:off x="1872687" y="1179517"/>
              <a:ext cx="835485" cy="584775"/>
            </a:xfrm>
            <a:prstGeom prst="rect">
              <a:avLst/>
            </a:prstGeom>
            <a:noFill/>
          </p:spPr>
          <p:txBody>
            <a:bodyPr wrap="none" rtlCol="0">
              <a:spAutoFit/>
            </a:bodyPr>
            <a:lstStyle/>
            <a:p>
              <a:r>
                <a:rPr lang="en-US" altLang="zh-CN" sz="3200" b="1" dirty="0" smtClean="0">
                  <a:solidFill>
                    <a:srgbClr val="FF0000"/>
                  </a:solidFill>
                </a:rPr>
                <a:t>LHC</a:t>
              </a:r>
              <a:endParaRPr lang="zh-CN" altLang="en-US" sz="3200" b="1" dirty="0">
                <a:solidFill>
                  <a:srgbClr val="FF0000"/>
                </a:solidFill>
              </a:endParaRPr>
            </a:p>
          </p:txBody>
        </p:sp>
      </p:grpSp>
      <p:grpSp>
        <p:nvGrpSpPr>
          <p:cNvPr id="16" name="组合 49"/>
          <p:cNvGrpSpPr/>
          <p:nvPr/>
        </p:nvGrpSpPr>
        <p:grpSpPr>
          <a:xfrm>
            <a:off x="1475656" y="1484784"/>
            <a:ext cx="3939132" cy="3537684"/>
            <a:chOff x="1475656" y="1484784"/>
            <a:chExt cx="3939132" cy="3537684"/>
          </a:xfrm>
        </p:grpSpPr>
        <p:sp>
          <p:nvSpPr>
            <p:cNvPr id="8" name="TextBox 7"/>
            <p:cNvSpPr txBox="1"/>
            <p:nvPr/>
          </p:nvSpPr>
          <p:spPr>
            <a:xfrm>
              <a:off x="1475656" y="2564904"/>
              <a:ext cx="646331" cy="369332"/>
            </a:xfrm>
            <a:prstGeom prst="rect">
              <a:avLst/>
            </a:prstGeom>
            <a:noFill/>
            <a:ln w="38100">
              <a:solidFill>
                <a:srgbClr val="C00000"/>
              </a:solidFill>
            </a:ln>
          </p:spPr>
          <p:txBody>
            <a:bodyPr wrap="none" rtlCol="0">
              <a:spAutoFit/>
            </a:bodyPr>
            <a:lstStyle/>
            <a:p>
              <a:r>
                <a:rPr lang="zh-CN" altLang="en-US" b="1" dirty="0" smtClean="0">
                  <a:solidFill>
                    <a:srgbClr val="0000FF"/>
                  </a:solidFill>
                  <a:latin typeface="黑体" pitchFamily="49" charset="-122"/>
                  <a:ea typeface="黑体" pitchFamily="49" charset="-122"/>
                </a:rPr>
                <a:t>夸克</a:t>
              </a:r>
              <a:endParaRPr lang="zh-CN" altLang="en-US" b="1" dirty="0">
                <a:solidFill>
                  <a:srgbClr val="0000FF"/>
                </a:solidFill>
                <a:latin typeface="黑体" pitchFamily="49" charset="-122"/>
                <a:ea typeface="黑体" pitchFamily="49" charset="-122"/>
              </a:endParaRPr>
            </a:p>
          </p:txBody>
        </p:sp>
        <p:sp>
          <p:nvSpPr>
            <p:cNvPr id="9" name="TextBox 8"/>
            <p:cNvSpPr txBox="1"/>
            <p:nvPr/>
          </p:nvSpPr>
          <p:spPr>
            <a:xfrm>
              <a:off x="1475656" y="3626363"/>
              <a:ext cx="649537" cy="369332"/>
            </a:xfrm>
            <a:prstGeom prst="rect">
              <a:avLst/>
            </a:prstGeom>
            <a:noFill/>
            <a:ln w="38100">
              <a:solidFill>
                <a:srgbClr val="C00000"/>
              </a:solidFill>
            </a:ln>
          </p:spPr>
          <p:txBody>
            <a:bodyPr wrap="none" rtlCol="0">
              <a:spAutoFit/>
            </a:bodyPr>
            <a:lstStyle/>
            <a:p>
              <a:r>
                <a:rPr lang="zh-CN" altLang="en-US" b="1" dirty="0" smtClean="0">
                  <a:solidFill>
                    <a:srgbClr val="0000FF"/>
                  </a:solidFill>
                  <a:latin typeface="黑体" pitchFamily="49" charset="-122"/>
                  <a:ea typeface="黑体" pitchFamily="49" charset="-122"/>
                </a:rPr>
                <a:t>轻子</a:t>
              </a:r>
              <a:endParaRPr lang="zh-CN" altLang="en-US" b="1" dirty="0">
                <a:solidFill>
                  <a:srgbClr val="0000FF"/>
                </a:solidFill>
                <a:latin typeface="黑体" pitchFamily="49" charset="-122"/>
                <a:ea typeface="黑体" pitchFamily="49" charset="-122"/>
              </a:endParaRPr>
            </a:p>
          </p:txBody>
        </p:sp>
        <p:sp>
          <p:nvSpPr>
            <p:cNvPr id="10" name="TextBox 9"/>
            <p:cNvSpPr txBox="1"/>
            <p:nvPr/>
          </p:nvSpPr>
          <p:spPr>
            <a:xfrm>
              <a:off x="3203848" y="1484784"/>
              <a:ext cx="1346844" cy="369332"/>
            </a:xfrm>
            <a:prstGeom prst="rect">
              <a:avLst/>
            </a:prstGeom>
            <a:noFill/>
            <a:ln w="38100">
              <a:solidFill>
                <a:srgbClr val="C00000"/>
              </a:solidFill>
            </a:ln>
          </p:spPr>
          <p:txBody>
            <a:bodyPr wrap="none" rtlCol="0">
              <a:spAutoFit/>
            </a:bodyPr>
            <a:lstStyle/>
            <a:p>
              <a:r>
                <a:rPr lang="zh-CN" altLang="en-US" b="1" dirty="0" smtClean="0">
                  <a:solidFill>
                    <a:srgbClr val="0000FF"/>
                  </a:solidFill>
                  <a:latin typeface="黑体" pitchFamily="49" charset="-122"/>
                  <a:ea typeface="黑体" pitchFamily="49" charset="-122"/>
                </a:rPr>
                <a:t>希格斯粒子</a:t>
              </a:r>
              <a:endParaRPr lang="zh-CN" altLang="en-US" b="1" dirty="0">
                <a:solidFill>
                  <a:srgbClr val="0000FF"/>
                </a:solidFill>
                <a:latin typeface="黑体" pitchFamily="49" charset="-122"/>
                <a:ea typeface="黑体" pitchFamily="49" charset="-122"/>
              </a:endParaRPr>
            </a:p>
          </p:txBody>
        </p:sp>
        <p:sp>
          <p:nvSpPr>
            <p:cNvPr id="11" name="TextBox 10"/>
            <p:cNvSpPr txBox="1"/>
            <p:nvPr/>
          </p:nvSpPr>
          <p:spPr>
            <a:xfrm>
              <a:off x="4067944" y="4653136"/>
              <a:ext cx="1346844" cy="369332"/>
            </a:xfrm>
            <a:prstGeom prst="rect">
              <a:avLst/>
            </a:prstGeom>
            <a:noFill/>
            <a:ln w="38100">
              <a:solidFill>
                <a:srgbClr val="C00000"/>
              </a:solidFill>
            </a:ln>
          </p:spPr>
          <p:txBody>
            <a:bodyPr wrap="none" rtlCol="0">
              <a:spAutoFit/>
            </a:bodyPr>
            <a:lstStyle/>
            <a:p>
              <a:r>
                <a:rPr lang="zh-CN" altLang="en-US" b="1" dirty="0" smtClean="0">
                  <a:solidFill>
                    <a:srgbClr val="0000FF"/>
                  </a:solidFill>
                  <a:latin typeface="黑体" pitchFamily="49" charset="-122"/>
                  <a:ea typeface="黑体" pitchFamily="49" charset="-122"/>
                </a:rPr>
                <a:t>规范玻色子</a:t>
              </a:r>
              <a:endParaRPr lang="zh-CN" altLang="en-US" b="1" dirty="0">
                <a:solidFill>
                  <a:srgbClr val="0000FF"/>
                </a:solidFill>
                <a:latin typeface="黑体" pitchFamily="49" charset="-122"/>
                <a:ea typeface="黑体" pitchFamily="49" charset="-122"/>
              </a:endParaRPr>
            </a:p>
          </p:txBody>
        </p:sp>
        <p:cxnSp>
          <p:nvCxnSpPr>
            <p:cNvPr id="15" name="直接箭头连接符 14"/>
            <p:cNvCxnSpPr>
              <a:endCxn id="10" idx="2"/>
            </p:cNvCxnSpPr>
            <p:nvPr/>
          </p:nvCxnSpPr>
          <p:spPr>
            <a:xfrm flipH="1" flipV="1">
              <a:off x="3877270" y="1854116"/>
              <a:ext cx="46658" cy="1286852"/>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p:nvPr/>
          </p:nvCxnSpPr>
          <p:spPr>
            <a:xfrm>
              <a:off x="4644008" y="3501008"/>
              <a:ext cx="0" cy="108012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p:nvPr/>
          </p:nvCxnSpPr>
          <p:spPr>
            <a:xfrm flipH="1">
              <a:off x="2123728" y="3861048"/>
              <a:ext cx="648072"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5" name="直接箭头连接符 44"/>
            <p:cNvCxnSpPr/>
            <p:nvPr/>
          </p:nvCxnSpPr>
          <p:spPr>
            <a:xfrm flipH="1">
              <a:off x="2123728" y="2708920"/>
              <a:ext cx="648072" cy="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46" name="圆角矩形 45"/>
          <p:cNvSpPr/>
          <p:nvPr/>
        </p:nvSpPr>
        <p:spPr>
          <a:xfrm>
            <a:off x="1115616" y="836712"/>
            <a:ext cx="7704856" cy="5400600"/>
          </a:xfrm>
          <a:prstGeom prst="round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5710961" y="1340768"/>
            <a:ext cx="2781531" cy="4636847"/>
          </a:xfrm>
          <a:prstGeom prst="rect">
            <a:avLst/>
          </a:prstGeom>
          <a:noFill/>
        </p:spPr>
        <p:txBody>
          <a:bodyPr wrap="none" rtlCol="0">
            <a:spAutoFit/>
          </a:bodyPr>
          <a:lstStyle/>
          <a:p>
            <a:pPr>
              <a:lnSpc>
                <a:spcPct val="150000"/>
              </a:lnSpc>
            </a:pPr>
            <a:r>
              <a:rPr lang="zh-CN" altLang="en-US" sz="2000" b="1" dirty="0" smtClean="0">
                <a:solidFill>
                  <a:srgbClr val="0000FF"/>
                </a:solidFill>
                <a:latin typeface="黑体" pitchFamily="49" charset="-122"/>
                <a:ea typeface="黑体" pitchFamily="49" charset="-122"/>
              </a:rPr>
              <a:t>标准模型内研究方向</a:t>
            </a:r>
            <a:endParaRPr lang="en-US" altLang="zh-CN" sz="2000" b="1" dirty="0" smtClean="0">
              <a:solidFill>
                <a:srgbClr val="0000FF"/>
              </a:solidFill>
              <a:latin typeface="黑体" pitchFamily="49" charset="-122"/>
              <a:ea typeface="黑体" pitchFamily="49" charset="-122"/>
            </a:endParaRPr>
          </a:p>
          <a:p>
            <a:pPr>
              <a:lnSpc>
                <a:spcPct val="150000"/>
              </a:lnSpc>
              <a:buFont typeface="Wingdings" pitchFamily="2" charset="2"/>
              <a:buChar char="Ø"/>
            </a:pPr>
            <a:r>
              <a:rPr lang="en-US" altLang="zh-CN" sz="2000" b="1" dirty="0" smtClean="0">
                <a:latin typeface="黑体" pitchFamily="49" charset="-122"/>
                <a:ea typeface="黑体" pitchFamily="49" charset="-122"/>
              </a:rPr>
              <a:t> </a:t>
            </a:r>
            <a:r>
              <a:rPr lang="zh-CN" altLang="en-US" sz="2000" b="1" dirty="0" smtClean="0">
                <a:latin typeface="黑体" pitchFamily="49" charset="-122"/>
                <a:ea typeface="黑体" pitchFamily="49" charset="-122"/>
              </a:rPr>
              <a:t>非微扰</a:t>
            </a:r>
            <a:r>
              <a:rPr lang="en-US" altLang="zh-CN" sz="2000" b="1" dirty="0" smtClean="0">
                <a:latin typeface="黑体" pitchFamily="49" charset="-122"/>
                <a:ea typeface="黑体" pitchFamily="49" charset="-122"/>
              </a:rPr>
              <a:t>QCD</a:t>
            </a:r>
            <a:r>
              <a:rPr lang="zh-CN" altLang="en-US" sz="2000" b="1" dirty="0" smtClean="0">
                <a:latin typeface="黑体" pitchFamily="49" charset="-122"/>
                <a:ea typeface="黑体" pitchFamily="49" charset="-122"/>
              </a:rPr>
              <a:t>与束缚态</a:t>
            </a:r>
            <a:endParaRPr lang="en-US" altLang="zh-CN" sz="2000" b="1" dirty="0" smtClean="0">
              <a:latin typeface="黑体" pitchFamily="49" charset="-122"/>
              <a:ea typeface="黑体" pitchFamily="49" charset="-122"/>
            </a:endParaRPr>
          </a:p>
          <a:p>
            <a:pPr>
              <a:lnSpc>
                <a:spcPct val="150000"/>
              </a:lnSpc>
              <a:buFont typeface="Wingdings" pitchFamily="2" charset="2"/>
              <a:buChar char="Ø"/>
            </a:pPr>
            <a:r>
              <a:rPr lang="en-US" altLang="zh-CN" sz="2000" b="1" dirty="0" smtClean="0">
                <a:latin typeface="黑体" pitchFamily="49" charset="-122"/>
                <a:ea typeface="黑体" pitchFamily="49" charset="-122"/>
              </a:rPr>
              <a:t> </a:t>
            </a:r>
            <a:r>
              <a:rPr lang="zh-CN" altLang="en-US" sz="2000" b="1" dirty="0" smtClean="0">
                <a:latin typeface="黑体" pitchFamily="49" charset="-122"/>
                <a:ea typeface="黑体" pitchFamily="49" charset="-122"/>
              </a:rPr>
              <a:t>强子化机制</a:t>
            </a:r>
            <a:endParaRPr lang="en-US" altLang="zh-CN" sz="2000" b="1" dirty="0" smtClean="0">
              <a:latin typeface="黑体" pitchFamily="49" charset="-122"/>
              <a:ea typeface="黑体" pitchFamily="49" charset="-122"/>
            </a:endParaRPr>
          </a:p>
          <a:p>
            <a:pPr>
              <a:lnSpc>
                <a:spcPct val="150000"/>
              </a:lnSpc>
              <a:buFont typeface="Wingdings" pitchFamily="2" charset="2"/>
              <a:buChar char="Ø"/>
            </a:pPr>
            <a:r>
              <a:rPr lang="en-US" altLang="zh-CN" sz="2000" b="1" dirty="0" smtClean="0">
                <a:latin typeface="黑体" pitchFamily="49" charset="-122"/>
                <a:ea typeface="黑体" pitchFamily="49" charset="-122"/>
              </a:rPr>
              <a:t> </a:t>
            </a:r>
            <a:r>
              <a:rPr lang="zh-CN" altLang="en-US" sz="2000" b="1" dirty="0" smtClean="0">
                <a:latin typeface="黑体" pitchFamily="49" charset="-122"/>
                <a:ea typeface="黑体" pitchFamily="49" charset="-122"/>
              </a:rPr>
              <a:t>质子质量</a:t>
            </a:r>
            <a:r>
              <a:rPr lang="en-US" altLang="zh-CN"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自旋起源</a:t>
            </a:r>
            <a:endParaRPr lang="en-US" altLang="zh-CN" sz="2000" b="1" dirty="0" smtClean="0">
              <a:latin typeface="黑体" pitchFamily="49" charset="-122"/>
              <a:ea typeface="黑体" pitchFamily="49" charset="-122"/>
            </a:endParaRPr>
          </a:p>
          <a:p>
            <a:pPr>
              <a:lnSpc>
                <a:spcPct val="150000"/>
              </a:lnSpc>
              <a:buFont typeface="Wingdings" pitchFamily="2" charset="2"/>
              <a:buChar char="Ø"/>
            </a:pPr>
            <a:r>
              <a:rPr lang="en-US" altLang="zh-CN" sz="2000" b="1" dirty="0" smtClean="0">
                <a:latin typeface="黑体" pitchFamily="49" charset="-122"/>
                <a:ea typeface="黑体" pitchFamily="49" charset="-122"/>
              </a:rPr>
              <a:t> </a:t>
            </a:r>
            <a:r>
              <a:rPr lang="zh-CN" altLang="en-US" sz="2000" b="1" dirty="0" smtClean="0">
                <a:latin typeface="黑体" pitchFamily="49" charset="-122"/>
                <a:ea typeface="黑体" pitchFamily="49" charset="-122"/>
              </a:rPr>
              <a:t>极端条件下的物态</a:t>
            </a:r>
            <a:endParaRPr lang="en-US" altLang="zh-CN" sz="2000" b="1" dirty="0" smtClean="0">
              <a:latin typeface="黑体" pitchFamily="49" charset="-122"/>
              <a:ea typeface="黑体" pitchFamily="49" charset="-122"/>
            </a:endParaRPr>
          </a:p>
          <a:p>
            <a:pPr>
              <a:lnSpc>
                <a:spcPct val="150000"/>
              </a:lnSpc>
              <a:buFont typeface="Wingdings" pitchFamily="2" charset="2"/>
              <a:buChar char="Ø"/>
            </a:pPr>
            <a:r>
              <a:rPr lang="en-US" altLang="zh-CN" sz="2000" b="1" dirty="0" smtClean="0">
                <a:latin typeface="黑体" pitchFamily="49" charset="-122"/>
                <a:ea typeface="黑体" pitchFamily="49" charset="-122"/>
              </a:rPr>
              <a:t> </a:t>
            </a:r>
            <a:r>
              <a:rPr lang="zh-CN" altLang="en-US" sz="2000" b="1" dirty="0" smtClean="0">
                <a:latin typeface="黑体" pitchFamily="49" charset="-122"/>
                <a:ea typeface="黑体" pitchFamily="49" charset="-122"/>
              </a:rPr>
              <a:t>顶夸克</a:t>
            </a:r>
            <a:r>
              <a:rPr lang="en-US" altLang="zh-CN"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希格斯性质</a:t>
            </a:r>
            <a:endParaRPr lang="en-US" altLang="zh-CN" sz="2000" b="1" dirty="0" smtClean="0">
              <a:latin typeface="黑体" pitchFamily="49" charset="-122"/>
              <a:ea typeface="黑体" pitchFamily="49" charset="-122"/>
            </a:endParaRPr>
          </a:p>
          <a:p>
            <a:pPr>
              <a:lnSpc>
                <a:spcPct val="150000"/>
              </a:lnSpc>
            </a:pPr>
            <a:r>
              <a:rPr lang="zh-CN" altLang="en-US" sz="2000" b="1" dirty="0" smtClean="0">
                <a:solidFill>
                  <a:srgbClr val="0000FF"/>
                </a:solidFill>
                <a:latin typeface="黑体" pitchFamily="49" charset="-122"/>
                <a:ea typeface="黑体" pitchFamily="49" charset="-122"/>
              </a:rPr>
              <a:t>研究工具：高能对撞机</a:t>
            </a:r>
            <a:endParaRPr lang="en-US" altLang="zh-CN" sz="2000" b="1" dirty="0" smtClean="0">
              <a:solidFill>
                <a:srgbClr val="0000FF"/>
              </a:solidFill>
              <a:latin typeface="黑体" pitchFamily="49" charset="-122"/>
              <a:ea typeface="黑体" pitchFamily="49" charset="-122"/>
            </a:endParaRPr>
          </a:p>
          <a:p>
            <a:pPr>
              <a:lnSpc>
                <a:spcPct val="150000"/>
              </a:lnSpc>
            </a:pPr>
            <a:r>
              <a:rPr lang="en-US" altLang="zh-CN" sz="2000" b="1" dirty="0" smtClean="0">
                <a:solidFill>
                  <a:srgbClr val="FF0000"/>
                </a:solidFill>
                <a:latin typeface="黑体" pitchFamily="49" charset="-122"/>
                <a:ea typeface="黑体" pitchFamily="49" charset="-122"/>
              </a:rPr>
              <a:t>LHC, </a:t>
            </a:r>
            <a:r>
              <a:rPr lang="en-US" altLang="zh-CN" sz="2000" b="1" dirty="0" err="1" smtClean="0">
                <a:solidFill>
                  <a:srgbClr val="FF0000"/>
                </a:solidFill>
                <a:latin typeface="黑体" pitchFamily="49" charset="-122"/>
                <a:ea typeface="黑体" pitchFamily="49" charset="-122"/>
              </a:rPr>
              <a:t>RHIC,Jlab,BEPC</a:t>
            </a:r>
            <a:r>
              <a:rPr lang="en-US" altLang="zh-CN" sz="2000" b="1" dirty="0" smtClean="0">
                <a:solidFill>
                  <a:srgbClr val="FF0000"/>
                </a:solidFill>
                <a:latin typeface="黑体" pitchFamily="49" charset="-122"/>
                <a:ea typeface="黑体" pitchFamily="49" charset="-122"/>
              </a:rPr>
              <a:t>,</a:t>
            </a:r>
          </a:p>
          <a:p>
            <a:pPr>
              <a:lnSpc>
                <a:spcPct val="150000"/>
              </a:lnSpc>
            </a:pPr>
            <a:r>
              <a:rPr lang="en-US" altLang="zh-CN" sz="2000" b="1" dirty="0" smtClean="0">
                <a:solidFill>
                  <a:srgbClr val="FF0000"/>
                </a:solidFill>
                <a:latin typeface="黑体" pitchFamily="49" charset="-122"/>
                <a:ea typeface="黑体" pitchFamily="49" charset="-122"/>
              </a:rPr>
              <a:t>CEPC,Z0</a:t>
            </a:r>
            <a:r>
              <a:rPr lang="zh-CN" altLang="en-US" sz="2000" b="1" dirty="0" smtClean="0">
                <a:solidFill>
                  <a:srgbClr val="FF0000"/>
                </a:solidFill>
                <a:latin typeface="黑体" pitchFamily="49" charset="-122"/>
                <a:ea typeface="黑体" pitchFamily="49" charset="-122"/>
              </a:rPr>
              <a:t>工厂</a:t>
            </a:r>
            <a:r>
              <a:rPr lang="en-US" altLang="zh-CN" sz="2000" b="1" dirty="0" smtClean="0">
                <a:solidFill>
                  <a:srgbClr val="FF0000"/>
                </a:solidFill>
                <a:latin typeface="黑体" pitchFamily="49" charset="-122"/>
                <a:ea typeface="黑体" pitchFamily="49" charset="-122"/>
              </a:rPr>
              <a:t>,EIC </a:t>
            </a:r>
            <a:r>
              <a:rPr lang="zh-CN" altLang="en-US" sz="2000" b="1" dirty="0" smtClean="0">
                <a:latin typeface="黑体" pitchFamily="49" charset="-122"/>
                <a:ea typeface="黑体" pitchFamily="49" charset="-122"/>
              </a:rPr>
              <a:t>等</a:t>
            </a:r>
            <a:endParaRPr lang="en-US" altLang="zh-CN" sz="2000" b="1" dirty="0" smtClean="0">
              <a:latin typeface="黑体" pitchFamily="49" charset="-122"/>
              <a:ea typeface="黑体" pitchFamily="49" charset="-122"/>
            </a:endParaRPr>
          </a:p>
          <a:p>
            <a:pPr>
              <a:lnSpc>
                <a:spcPct val="150000"/>
              </a:lnSpc>
            </a:pPr>
            <a:endParaRPr lang="zh-CN" altLang="en-US" sz="2000" b="1" dirty="0">
              <a:latin typeface="黑体" pitchFamily="49" charset="-122"/>
              <a:ea typeface="黑体"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500"/>
                                        <p:tgtEl>
                                          <p:spTgt spid="4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fontScale="85000" lnSpcReduction="20000"/>
          </a:bodyPr>
          <a:lstStyle/>
          <a:p>
            <a:pPr>
              <a:lnSpc>
                <a:spcPct val="150000"/>
              </a:lnSpc>
              <a:buFont typeface="Wingdings" pitchFamily="2" charset="2"/>
              <a:buChar char="Ø"/>
            </a:pPr>
            <a:r>
              <a:rPr lang="zh-CN" altLang="en-US" b="1" dirty="0" smtClean="0"/>
              <a:t>核子结构</a:t>
            </a:r>
            <a:endParaRPr lang="en-US" altLang="zh-CN" b="1" dirty="0" smtClean="0"/>
          </a:p>
          <a:p>
            <a:pPr>
              <a:lnSpc>
                <a:spcPct val="150000"/>
              </a:lnSpc>
              <a:buNone/>
            </a:pPr>
            <a:r>
              <a:rPr lang="zh-CN" altLang="en-US" sz="2400" dirty="0" smtClean="0">
                <a:solidFill>
                  <a:srgbClr val="0070C0"/>
                </a:solidFill>
              </a:rPr>
              <a:t>  </a:t>
            </a:r>
            <a:r>
              <a:rPr lang="zh-CN" altLang="en-US" sz="2400" dirty="0" smtClean="0">
                <a:solidFill>
                  <a:srgbClr val="0000FF"/>
                </a:solidFill>
              </a:rPr>
              <a:t>核子质量和自旋的起源</a:t>
            </a:r>
            <a:endParaRPr lang="en-US" altLang="zh-CN" sz="2400" dirty="0" smtClean="0">
              <a:solidFill>
                <a:srgbClr val="0000FF"/>
              </a:solidFill>
            </a:endParaRPr>
          </a:p>
          <a:p>
            <a:pPr>
              <a:lnSpc>
                <a:spcPct val="150000"/>
              </a:lnSpc>
              <a:buFont typeface="Wingdings" pitchFamily="2" charset="2"/>
              <a:buChar char="Ø"/>
            </a:pPr>
            <a:r>
              <a:rPr lang="en-US" altLang="zh-CN" b="1" dirty="0" smtClean="0"/>
              <a:t>LHC</a:t>
            </a:r>
            <a:r>
              <a:rPr lang="zh-CN" altLang="en-US" b="1" dirty="0" smtClean="0"/>
              <a:t>上的顶夸克物理</a:t>
            </a:r>
            <a:endParaRPr lang="en-US" altLang="zh-CN" b="1" dirty="0" smtClean="0"/>
          </a:p>
          <a:p>
            <a:pPr>
              <a:lnSpc>
                <a:spcPct val="150000"/>
              </a:lnSpc>
              <a:buNone/>
            </a:pPr>
            <a:r>
              <a:rPr lang="zh-CN" altLang="en-US" sz="2400" dirty="0" smtClean="0">
                <a:solidFill>
                  <a:srgbClr val="0070C0"/>
                </a:solidFill>
              </a:rPr>
              <a:t>  </a:t>
            </a:r>
            <a:r>
              <a:rPr lang="zh-CN" altLang="en-US" sz="2400" dirty="0" smtClean="0">
                <a:solidFill>
                  <a:srgbClr val="0000FF"/>
                </a:solidFill>
              </a:rPr>
              <a:t>标准模型中质量最大的夸克的性质</a:t>
            </a:r>
            <a:endParaRPr lang="en-US" altLang="zh-CN" sz="2400" dirty="0" smtClean="0">
              <a:solidFill>
                <a:srgbClr val="0000FF"/>
              </a:solidFill>
            </a:endParaRPr>
          </a:p>
          <a:p>
            <a:pPr>
              <a:lnSpc>
                <a:spcPct val="150000"/>
              </a:lnSpc>
              <a:buFont typeface="Wingdings" pitchFamily="2" charset="2"/>
              <a:buChar char="Ø"/>
            </a:pPr>
            <a:r>
              <a:rPr lang="zh-CN" altLang="en-US" b="1" dirty="0" smtClean="0"/>
              <a:t>超出标准模型的新物理</a:t>
            </a:r>
            <a:endParaRPr lang="en-US" altLang="zh-CN" b="1" dirty="0" smtClean="0"/>
          </a:p>
          <a:p>
            <a:pPr>
              <a:lnSpc>
                <a:spcPct val="150000"/>
              </a:lnSpc>
              <a:buNone/>
            </a:pPr>
            <a:r>
              <a:rPr lang="zh-CN" altLang="en-US" sz="2600" dirty="0" smtClean="0">
                <a:solidFill>
                  <a:srgbClr val="0000FF"/>
                </a:solidFill>
              </a:rPr>
              <a:t>  各种超出标准模型的新物理的实验信号</a:t>
            </a:r>
            <a:endParaRPr lang="en-US" altLang="zh-CN" sz="2600" dirty="0" smtClean="0">
              <a:solidFill>
                <a:srgbClr val="0000FF"/>
              </a:solidFill>
            </a:endParaRPr>
          </a:p>
          <a:p>
            <a:pPr>
              <a:lnSpc>
                <a:spcPct val="150000"/>
              </a:lnSpc>
              <a:buFont typeface="Wingdings" pitchFamily="2" charset="2"/>
              <a:buChar char="Ø"/>
            </a:pPr>
            <a:r>
              <a:rPr lang="zh-CN" altLang="en-US" b="1" dirty="0" smtClean="0"/>
              <a:t>非微扰</a:t>
            </a:r>
            <a:r>
              <a:rPr lang="en-US" altLang="zh-CN" b="1" dirty="0" smtClean="0"/>
              <a:t>QCD</a:t>
            </a:r>
            <a:r>
              <a:rPr lang="zh-CN" altLang="en-US" b="1" dirty="0" smtClean="0"/>
              <a:t>物理与组合模型</a:t>
            </a:r>
            <a:endParaRPr lang="en-US" altLang="zh-CN" b="1" dirty="0" smtClean="0"/>
          </a:p>
          <a:p>
            <a:pPr>
              <a:lnSpc>
                <a:spcPct val="150000"/>
              </a:lnSpc>
              <a:buNone/>
            </a:pPr>
            <a:r>
              <a:rPr lang="zh-CN" altLang="en-US" sz="2400" dirty="0" smtClean="0">
                <a:solidFill>
                  <a:srgbClr val="0070C0"/>
                </a:solidFill>
              </a:rPr>
              <a:t>  </a:t>
            </a:r>
            <a:r>
              <a:rPr lang="zh-CN" altLang="en-US" sz="2400" dirty="0" smtClean="0">
                <a:solidFill>
                  <a:srgbClr val="0000FF"/>
                </a:solidFill>
              </a:rPr>
              <a:t>强子化机制，夸克</a:t>
            </a:r>
            <a:r>
              <a:rPr lang="en-US" altLang="zh-CN" sz="2400" dirty="0" smtClean="0">
                <a:solidFill>
                  <a:srgbClr val="0000FF"/>
                </a:solidFill>
              </a:rPr>
              <a:t>/</a:t>
            </a:r>
            <a:r>
              <a:rPr lang="zh-CN" altLang="en-US" sz="2400" dirty="0" smtClean="0">
                <a:solidFill>
                  <a:srgbClr val="0000FF"/>
                </a:solidFill>
              </a:rPr>
              <a:t>胶子变成强子的动力学机制</a:t>
            </a:r>
            <a:endParaRPr lang="en-US" altLang="zh-CN" sz="2400" dirty="0" smtClean="0">
              <a:solidFill>
                <a:srgbClr val="0000FF"/>
              </a:solidFill>
            </a:endParaRPr>
          </a:p>
          <a:p>
            <a:pPr>
              <a:lnSpc>
                <a:spcPct val="150000"/>
              </a:lnSpc>
              <a:buFont typeface="Wingdings" pitchFamily="2" charset="2"/>
              <a:buChar char="Ø"/>
            </a:pPr>
            <a:r>
              <a:rPr lang="zh-CN" altLang="en-US" b="1" dirty="0" smtClean="0"/>
              <a:t>极端条件下夸克胶子物质性质</a:t>
            </a:r>
            <a:endParaRPr lang="en-US" altLang="zh-CN" b="1" dirty="0" smtClean="0"/>
          </a:p>
          <a:p>
            <a:pPr>
              <a:lnSpc>
                <a:spcPct val="150000"/>
              </a:lnSpc>
              <a:buNone/>
            </a:pPr>
            <a:r>
              <a:rPr lang="zh-CN" altLang="en-US" sz="2600" dirty="0" smtClean="0">
                <a:solidFill>
                  <a:srgbClr val="0070C0"/>
                </a:solidFill>
              </a:rPr>
              <a:t>  </a:t>
            </a:r>
            <a:r>
              <a:rPr lang="zh-CN" altLang="en-US" sz="2400" dirty="0" smtClean="0">
                <a:solidFill>
                  <a:srgbClr val="0000FF"/>
                </a:solidFill>
              </a:rPr>
              <a:t>夸克胶子等离子体的粘滞度、电导</a:t>
            </a:r>
            <a:r>
              <a:rPr lang="en-US" altLang="zh-CN" sz="2400" dirty="0" smtClean="0">
                <a:solidFill>
                  <a:srgbClr val="0000FF"/>
                </a:solidFill>
              </a:rPr>
              <a:t>/</a:t>
            </a:r>
            <a:r>
              <a:rPr lang="zh-CN" altLang="en-US" sz="2400" dirty="0" smtClean="0">
                <a:solidFill>
                  <a:srgbClr val="0000FF"/>
                </a:solidFill>
              </a:rPr>
              <a:t>扩散系数、反常电磁性质等，高密度核物质性质</a:t>
            </a:r>
            <a:endParaRPr lang="zh-CN" altLang="en-US" sz="2400" dirty="0">
              <a:solidFill>
                <a:srgbClr val="0000FF"/>
              </a:solidFill>
            </a:endParaRPr>
          </a:p>
        </p:txBody>
      </p:sp>
      <p:sp>
        <p:nvSpPr>
          <p:cNvPr id="3" name="日期占位符 2"/>
          <p:cNvSpPr>
            <a:spLocks noGrp="1"/>
          </p:cNvSpPr>
          <p:nvPr>
            <p:ph type="dt" sz="half" idx="10"/>
          </p:nvPr>
        </p:nvSpPr>
        <p:spPr/>
        <p:txBody>
          <a:bodyPr/>
          <a:lstStyle/>
          <a:p>
            <a:r>
              <a:rPr lang="zh-CN" altLang="en-US" smtClean="0"/>
              <a:t>宋玉坤</a:t>
            </a:r>
            <a:endParaRPr lang="zh-CN" altLang="en-US" dirty="0"/>
          </a:p>
        </p:txBody>
      </p:sp>
      <p:sp>
        <p:nvSpPr>
          <p:cNvPr id="4" name="页脚占位符 3"/>
          <p:cNvSpPr>
            <a:spLocks noGrp="1"/>
          </p:cNvSpPr>
          <p:nvPr>
            <p:ph type="ftr" sz="quarter" idx="11"/>
          </p:nvPr>
        </p:nvSpPr>
        <p:spPr/>
        <p:txBody>
          <a:bodyPr/>
          <a:lstStyle/>
          <a:p>
            <a:r>
              <a:rPr lang="zh-CN" altLang="en-US" dirty="0" smtClean="0"/>
              <a:t>粒子物理与原子核物理学科团队立项</a:t>
            </a:r>
            <a:r>
              <a:rPr lang="zh-CN" altLang="en-US" dirty="0" smtClean="0"/>
              <a:t>论证会</a:t>
            </a:r>
          </a:p>
        </p:txBody>
      </p:sp>
      <p:sp>
        <p:nvSpPr>
          <p:cNvPr id="5" name="灯片编号占位符 4"/>
          <p:cNvSpPr>
            <a:spLocks noGrp="1"/>
          </p:cNvSpPr>
          <p:nvPr>
            <p:ph type="sldNum" sz="quarter" idx="12"/>
          </p:nvPr>
        </p:nvSpPr>
        <p:spPr/>
        <p:txBody>
          <a:bodyPr/>
          <a:lstStyle/>
          <a:p>
            <a:fld id="{03EAC226-F100-4C13-85EE-15408D99CCB4}" type="slidenum">
              <a:rPr lang="zh-CN" altLang="en-US" smtClean="0"/>
              <a:pPr/>
              <a:t>6</a:t>
            </a:fld>
            <a:endParaRPr lang="zh-CN" altLang="en-US"/>
          </a:p>
        </p:txBody>
      </p:sp>
      <p:sp>
        <p:nvSpPr>
          <p:cNvPr id="6" name="标题 5"/>
          <p:cNvSpPr>
            <a:spLocks noGrp="1"/>
          </p:cNvSpPr>
          <p:nvPr>
            <p:ph type="title"/>
          </p:nvPr>
        </p:nvSpPr>
        <p:spPr/>
        <p:txBody>
          <a:bodyPr/>
          <a:lstStyle/>
          <a:p>
            <a:r>
              <a:rPr lang="zh-CN" altLang="en-US" dirty="0" smtClean="0"/>
              <a:t>本团队研究方向</a:t>
            </a:r>
            <a:endParaRPr lang="zh-CN" alt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r>
              <a:rPr lang="zh-CN" altLang="en-US" smtClean="0"/>
              <a:t>宋玉坤</a:t>
            </a:r>
            <a:endParaRPr lang="zh-CN" altLang="en-US" dirty="0"/>
          </a:p>
        </p:txBody>
      </p:sp>
      <p:sp>
        <p:nvSpPr>
          <p:cNvPr id="4" name="页脚占位符 3"/>
          <p:cNvSpPr>
            <a:spLocks noGrp="1"/>
          </p:cNvSpPr>
          <p:nvPr>
            <p:ph type="ftr" sz="quarter" idx="11"/>
          </p:nvPr>
        </p:nvSpPr>
        <p:spPr/>
        <p:txBody>
          <a:bodyPr/>
          <a:lstStyle/>
          <a:p>
            <a:r>
              <a:rPr lang="zh-CN" altLang="en-US" dirty="0" smtClean="0"/>
              <a:t>粒子物理与原子核物理学科团队立项</a:t>
            </a:r>
            <a:r>
              <a:rPr lang="zh-CN" altLang="en-US" dirty="0" smtClean="0"/>
              <a:t>论证会</a:t>
            </a:r>
          </a:p>
        </p:txBody>
      </p:sp>
      <p:sp>
        <p:nvSpPr>
          <p:cNvPr id="5" name="灯片编号占位符 4"/>
          <p:cNvSpPr>
            <a:spLocks noGrp="1"/>
          </p:cNvSpPr>
          <p:nvPr>
            <p:ph type="sldNum" sz="quarter" idx="12"/>
          </p:nvPr>
        </p:nvSpPr>
        <p:spPr/>
        <p:txBody>
          <a:bodyPr/>
          <a:lstStyle/>
          <a:p>
            <a:fld id="{03EAC226-F100-4C13-85EE-15408D99CCB4}" type="slidenum">
              <a:rPr lang="zh-CN" altLang="en-US" smtClean="0"/>
              <a:pPr/>
              <a:t>7</a:t>
            </a:fld>
            <a:endParaRPr lang="zh-CN" altLang="en-US"/>
          </a:p>
        </p:txBody>
      </p:sp>
      <p:sp>
        <p:nvSpPr>
          <p:cNvPr id="6" name="标题 5"/>
          <p:cNvSpPr>
            <a:spLocks noGrp="1"/>
          </p:cNvSpPr>
          <p:nvPr>
            <p:ph type="title"/>
          </p:nvPr>
        </p:nvSpPr>
        <p:spPr/>
        <p:txBody>
          <a:bodyPr/>
          <a:lstStyle/>
          <a:p>
            <a:r>
              <a:rPr lang="zh-CN" altLang="en-US" dirty="0" smtClean="0"/>
              <a:t>团队成员主持的科研项目</a:t>
            </a:r>
            <a:endParaRPr lang="zh-CN" altLang="en-US" dirty="0"/>
          </a:p>
        </p:txBody>
      </p:sp>
      <p:graphicFrame>
        <p:nvGraphicFramePr>
          <p:cNvPr id="8" name="内容占位符 6"/>
          <p:cNvGraphicFramePr>
            <a:graphicFrameLocks/>
          </p:cNvGraphicFramePr>
          <p:nvPr/>
        </p:nvGraphicFramePr>
        <p:xfrm>
          <a:off x="467544" y="1700808"/>
          <a:ext cx="8147247" cy="4876800"/>
        </p:xfrm>
        <a:graphic>
          <a:graphicData uri="http://schemas.openxmlformats.org/drawingml/2006/table">
            <a:tbl>
              <a:tblPr firstRow="1" bandRow="1">
                <a:tableStyleId>{3B4B98B0-60AC-42C2-AFA5-B58CD77FA1E5}</a:tableStyleId>
              </a:tblPr>
              <a:tblGrid>
                <a:gridCol w="4618856"/>
                <a:gridCol w="2448272"/>
                <a:gridCol w="1080119"/>
              </a:tblGrid>
              <a:tr h="358452">
                <a:tc>
                  <a:txBody>
                    <a:bodyPr/>
                    <a:lstStyle/>
                    <a:p>
                      <a:r>
                        <a:rPr lang="zh-CN" altLang="en-US" sz="2000" b="0" dirty="0" smtClean="0">
                          <a:ln w="28575">
                            <a:noFill/>
                          </a:ln>
                          <a:solidFill>
                            <a:schemeClr val="tx1"/>
                          </a:solidFill>
                          <a:latin typeface="黑体" pitchFamily="49" charset="-122"/>
                          <a:ea typeface="黑体" pitchFamily="49" charset="-122"/>
                        </a:rPr>
                        <a:t>题目</a:t>
                      </a:r>
                      <a:endParaRPr lang="zh-CN" altLang="en-US" sz="2000" b="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zh-CN" altLang="en-US" sz="2000" b="0" dirty="0" smtClean="0">
                          <a:ln w="28575">
                            <a:noFill/>
                          </a:ln>
                          <a:solidFill>
                            <a:schemeClr val="tx1"/>
                          </a:solidFill>
                          <a:latin typeface="黑体" pitchFamily="49" charset="-122"/>
                          <a:ea typeface="黑体" pitchFamily="49" charset="-122"/>
                        </a:rPr>
                        <a:t>来源</a:t>
                      </a:r>
                      <a:endParaRPr lang="zh-CN" altLang="en-US" sz="2000" b="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zh-CN" altLang="en-US" sz="2000" b="0" dirty="0" smtClean="0">
                          <a:ln w="28575">
                            <a:noFill/>
                          </a:ln>
                          <a:solidFill>
                            <a:schemeClr val="tx1"/>
                          </a:solidFill>
                          <a:latin typeface="黑体" pitchFamily="49" charset="-122"/>
                          <a:ea typeface="黑体" pitchFamily="49" charset="-122"/>
                        </a:rPr>
                        <a:t>负责人</a:t>
                      </a:r>
                      <a:endParaRPr lang="zh-CN" altLang="en-US" sz="2000" b="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r>
              <a:tr h="627291">
                <a:tc>
                  <a:txBody>
                    <a:bodyPr/>
                    <a:lstStyle/>
                    <a:p>
                      <a:r>
                        <a:rPr kumimoji="0" lang="zh-CN" altLang="en-US" sz="1800" b="0" i="0" u="none" strike="noStrike" cap="none" normalizeH="0" baseline="0" dirty="0" smtClean="0">
                          <a:ln>
                            <a:noFill/>
                          </a:ln>
                          <a:solidFill>
                            <a:schemeClr val="tx1"/>
                          </a:solidFill>
                          <a:effectLst/>
                          <a:latin typeface="黑体" pitchFamily="49" charset="-122"/>
                          <a:ea typeface="黑体" pitchFamily="49" charset="-122"/>
                        </a:rPr>
                        <a:t>量子色动力学微扰与非微扰界面色结构的唯象研究</a:t>
                      </a:r>
                      <a:endParaRPr lang="zh-CN" altLang="en-US" sz="1800" b="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kumimoji="0" lang="zh-CN" altLang="en-US" sz="1800" b="0" i="0" u="none" strike="noStrike" cap="none" normalizeH="0" baseline="0" dirty="0" smtClean="0">
                          <a:ln>
                            <a:noFill/>
                          </a:ln>
                          <a:solidFill>
                            <a:srgbClr val="0000FF"/>
                          </a:solidFill>
                          <a:effectLst/>
                          <a:latin typeface="黑体" pitchFamily="49" charset="-122"/>
                          <a:ea typeface="黑体" pitchFamily="49" charset="-122"/>
                        </a:rPr>
                        <a:t>国家自然科学基金</a:t>
                      </a:r>
                      <a:endParaRPr kumimoji="0" lang="en-US" altLang="zh-CN" sz="1800" b="0" i="0" u="none" strike="noStrike" cap="none" normalizeH="0" baseline="0" dirty="0" smtClean="0">
                        <a:ln>
                          <a:noFill/>
                        </a:ln>
                        <a:solidFill>
                          <a:srgbClr val="0000FF"/>
                        </a:solidFill>
                        <a:effectLst/>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zh-CN" altLang="en-US" sz="1800" b="0" dirty="0" smtClean="0">
                          <a:ln w="28575">
                            <a:noFill/>
                          </a:ln>
                          <a:solidFill>
                            <a:schemeClr val="tx1"/>
                          </a:solidFill>
                          <a:latin typeface="黑体" pitchFamily="49" charset="-122"/>
                          <a:ea typeface="黑体" pitchFamily="49" charset="-122"/>
                        </a:rPr>
                        <a:t>金毅</a:t>
                      </a:r>
                      <a:endParaRPr lang="zh-CN" altLang="en-US" sz="1800" b="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r>
              <a:tr h="627291">
                <a:tc>
                  <a:txBody>
                    <a:bodyPr/>
                    <a:lstStyle/>
                    <a:p>
                      <a:r>
                        <a:rPr kumimoji="0" lang="en-US" altLang="zh-CN" sz="1800" b="0" i="0" u="none" strike="noStrike" cap="none" normalizeH="0" baseline="0" dirty="0" err="1" smtClean="0">
                          <a:ln>
                            <a:noFill/>
                          </a:ln>
                          <a:solidFill>
                            <a:schemeClr val="tx1"/>
                          </a:solidFill>
                          <a:effectLst/>
                          <a:latin typeface="黑体" pitchFamily="49" charset="-122"/>
                          <a:ea typeface="黑体" pitchFamily="49" charset="-122"/>
                        </a:rPr>
                        <a:t>极高能碰撞末态共性及在硬探针和宇宙学中的应用</a:t>
                      </a:r>
                      <a:endParaRPr lang="zh-CN" altLang="en-US" sz="1800" b="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zh-CN" altLang="en-US" sz="1800" b="0" dirty="0" smtClean="0">
                          <a:ln w="28575">
                            <a:noFill/>
                          </a:ln>
                          <a:solidFill>
                            <a:schemeClr val="tx1"/>
                          </a:solidFill>
                          <a:latin typeface="黑体" pitchFamily="49" charset="-122"/>
                          <a:ea typeface="黑体" pitchFamily="49" charset="-122"/>
                        </a:rPr>
                        <a:t>山东省自然科学基金</a:t>
                      </a:r>
                      <a:endParaRPr lang="zh-CN" altLang="en-US" sz="1800" b="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zh-CN" altLang="en-US" sz="1800" b="0" dirty="0" smtClean="0">
                          <a:ln w="28575">
                            <a:noFill/>
                          </a:ln>
                          <a:solidFill>
                            <a:schemeClr val="tx1"/>
                          </a:solidFill>
                          <a:latin typeface="黑体" pitchFamily="49" charset="-122"/>
                          <a:ea typeface="黑体" pitchFamily="49" charset="-122"/>
                        </a:rPr>
                        <a:t>金毅</a:t>
                      </a:r>
                      <a:endParaRPr lang="zh-CN" altLang="en-US" sz="1800" b="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r>
              <a:tr h="358452">
                <a:tc>
                  <a:txBody>
                    <a:bodyPr/>
                    <a:lstStyle/>
                    <a:p>
                      <a:r>
                        <a:rPr lang="zh-CN" altLang="en-US" sz="1800" b="0" dirty="0" smtClean="0">
                          <a:latin typeface="黑体" pitchFamily="49" charset="-122"/>
                          <a:ea typeface="黑体" pitchFamily="49" charset="-122"/>
                        </a:rPr>
                        <a:t>大型强子对撞机上与</a:t>
                      </a:r>
                      <a:r>
                        <a:rPr lang="en-US" altLang="zh-CN" sz="1800" b="0" dirty="0" smtClean="0">
                          <a:latin typeface="黑体" pitchFamily="49" charset="-122"/>
                          <a:ea typeface="黑体" pitchFamily="49" charset="-122"/>
                        </a:rPr>
                        <a:t>Higgs</a:t>
                      </a:r>
                      <a:r>
                        <a:rPr lang="zh-CN" altLang="en-US" sz="1800" b="0" dirty="0" smtClean="0">
                          <a:latin typeface="黑体" pitchFamily="49" charset="-122"/>
                          <a:ea typeface="黑体" pitchFamily="49" charset="-122"/>
                        </a:rPr>
                        <a:t>相关的新物理研究 </a:t>
                      </a:r>
                      <a:endParaRPr lang="zh-CN" altLang="en-US" sz="1800" b="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zh-CN" altLang="en-US" sz="1800" b="0" dirty="0" smtClean="0">
                          <a:ln w="28575">
                            <a:noFill/>
                          </a:ln>
                          <a:solidFill>
                            <a:srgbClr val="0000FF"/>
                          </a:solidFill>
                          <a:latin typeface="黑体" pitchFamily="49" charset="-122"/>
                          <a:ea typeface="黑体" pitchFamily="49" charset="-122"/>
                        </a:rPr>
                        <a:t>国家自然科学基金</a:t>
                      </a:r>
                      <a:endParaRPr lang="zh-CN" altLang="en-US" sz="1800" b="0" dirty="0">
                        <a:ln w="28575">
                          <a:noFill/>
                        </a:ln>
                        <a:solidFill>
                          <a:srgbClr val="0000FF"/>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zh-CN" altLang="en-US" sz="1800" b="0" dirty="0" smtClean="0">
                          <a:ln w="28575">
                            <a:noFill/>
                          </a:ln>
                          <a:solidFill>
                            <a:schemeClr val="tx1"/>
                          </a:solidFill>
                          <a:latin typeface="黑体" pitchFamily="49" charset="-122"/>
                          <a:ea typeface="黑体" pitchFamily="49" charset="-122"/>
                        </a:rPr>
                        <a:t>李洪蕾</a:t>
                      </a:r>
                      <a:endParaRPr lang="zh-CN" altLang="en-US" sz="1800" b="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r>
              <a:tr h="627291">
                <a:tc>
                  <a:txBody>
                    <a:bodyPr/>
                    <a:lstStyle/>
                    <a:p>
                      <a:r>
                        <a:rPr lang="zh-CN" altLang="en-US" sz="1800" b="0" dirty="0" smtClean="0">
                          <a:latin typeface="黑体" pitchFamily="49" charset="-122"/>
                          <a:ea typeface="黑体" pitchFamily="49" charset="-122"/>
                        </a:rPr>
                        <a:t>大型强子对撞机上新玻色子产生及其性质的研究</a:t>
                      </a:r>
                      <a:endParaRPr lang="zh-CN" altLang="en-US" sz="1800" b="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zh-CN" altLang="en-US" sz="1800" b="0" dirty="0" smtClean="0">
                          <a:ln w="28575">
                            <a:noFill/>
                          </a:ln>
                          <a:solidFill>
                            <a:schemeClr val="tx1"/>
                          </a:solidFill>
                          <a:latin typeface="黑体" pitchFamily="49" charset="-122"/>
                          <a:ea typeface="黑体" pitchFamily="49" charset="-122"/>
                        </a:rPr>
                        <a:t>山东省自然科学基金</a:t>
                      </a:r>
                      <a:endParaRPr lang="zh-CN" altLang="en-US" sz="1800" b="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zh-CN" altLang="en-US" sz="1800" b="0" dirty="0" smtClean="0">
                          <a:ln w="28575">
                            <a:noFill/>
                          </a:ln>
                          <a:solidFill>
                            <a:schemeClr val="tx1"/>
                          </a:solidFill>
                          <a:latin typeface="黑体" pitchFamily="49" charset="-122"/>
                          <a:ea typeface="黑体" pitchFamily="49" charset="-122"/>
                        </a:rPr>
                        <a:t>李洪蕾</a:t>
                      </a:r>
                      <a:endParaRPr lang="zh-CN" altLang="en-US" sz="1800" b="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r>
              <a:tr h="851386">
                <a:tc>
                  <a:txBody>
                    <a:bodyPr/>
                    <a:lstStyle/>
                    <a:p>
                      <a:pPr eaLnBrk="0" hangingPunct="0">
                        <a:lnSpc>
                          <a:spcPct val="150000"/>
                        </a:lnSpc>
                      </a:pPr>
                      <a:r>
                        <a:rPr lang="zh-CN" altLang="en-US" sz="1800" b="0" dirty="0" smtClean="0">
                          <a:latin typeface="黑体" pitchFamily="49" charset="-122"/>
                          <a:ea typeface="黑体" pitchFamily="49" charset="-122"/>
                        </a:rPr>
                        <a:t>大型强子对撞机上超出标准模型新物理产生及其性质的</a:t>
                      </a:r>
                      <a:r>
                        <a:rPr lang="zh-CN" altLang="en-US" b="0" dirty="0" smtClean="0">
                          <a:latin typeface="黑体" pitchFamily="49" charset="-122"/>
                          <a:ea typeface="黑体" pitchFamily="49" charset="-122"/>
                        </a:rPr>
                        <a:t>研究</a:t>
                      </a:r>
                      <a:endParaRPr lang="zh-CN" altLang="en-US" sz="1800" b="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zh-CN" altLang="en-US" sz="1800" b="0" dirty="0" smtClean="0">
                          <a:ln w="28575">
                            <a:noFill/>
                          </a:ln>
                          <a:solidFill>
                            <a:schemeClr val="tx1"/>
                          </a:solidFill>
                          <a:latin typeface="黑体" pitchFamily="49" charset="-122"/>
                          <a:ea typeface="黑体" pitchFamily="49" charset="-122"/>
                        </a:rPr>
                        <a:t>济南大学博士基金</a:t>
                      </a:r>
                      <a:endParaRPr lang="zh-CN" altLang="en-US" sz="1800" b="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zh-CN" altLang="en-US" sz="1800" b="0" dirty="0" smtClean="0">
                          <a:ln w="28575">
                            <a:noFill/>
                          </a:ln>
                          <a:solidFill>
                            <a:schemeClr val="tx1"/>
                          </a:solidFill>
                          <a:latin typeface="黑体" pitchFamily="49" charset="-122"/>
                          <a:ea typeface="黑体" pitchFamily="49" charset="-122"/>
                        </a:rPr>
                        <a:t>李洪蕾</a:t>
                      </a:r>
                      <a:endParaRPr lang="zh-CN" altLang="en-US" sz="1800" b="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r>
              <a:tr h="452919">
                <a:tc>
                  <a:txBody>
                    <a:bodyPr/>
                    <a:lstStyle/>
                    <a:p>
                      <a:pPr eaLnBrk="0" hangingPunct="0">
                        <a:lnSpc>
                          <a:spcPct val="150000"/>
                        </a:lnSpc>
                      </a:pPr>
                      <a:r>
                        <a:rPr lang="zh-CN" altLang="en-US" sz="1800" b="0" dirty="0" smtClean="0">
                          <a:ln w="28575">
                            <a:noFill/>
                          </a:ln>
                          <a:solidFill>
                            <a:schemeClr val="tx1"/>
                          </a:solidFill>
                          <a:latin typeface="黑体" pitchFamily="49" charset="-122"/>
                          <a:ea typeface="黑体" pitchFamily="49" charset="-122"/>
                        </a:rPr>
                        <a:t>校聘</a:t>
                      </a:r>
                      <a:r>
                        <a:rPr lang="en-US" altLang="zh-CN" sz="1800" b="0" dirty="0" smtClean="0">
                          <a:ln w="28575">
                            <a:noFill/>
                          </a:ln>
                          <a:solidFill>
                            <a:schemeClr val="tx1"/>
                          </a:solidFill>
                          <a:latin typeface="黑体" pitchFamily="49" charset="-122"/>
                          <a:ea typeface="黑体" pitchFamily="49" charset="-122"/>
                        </a:rPr>
                        <a:t>A4</a:t>
                      </a:r>
                      <a:r>
                        <a:rPr lang="zh-CN" altLang="en-US" sz="1800" b="0" dirty="0" smtClean="0">
                          <a:ln w="28575">
                            <a:noFill/>
                          </a:ln>
                          <a:solidFill>
                            <a:schemeClr val="tx1"/>
                          </a:solidFill>
                          <a:latin typeface="黑体" pitchFamily="49" charset="-122"/>
                          <a:ea typeface="黑体" pitchFamily="49" charset="-122"/>
                        </a:rPr>
                        <a:t>岗配套科研启动经费</a:t>
                      </a:r>
                      <a:endParaRPr lang="zh-CN" altLang="en-US" sz="1800" b="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zh-CN" altLang="en-US" sz="1800" b="0" dirty="0" smtClean="0">
                          <a:ln w="28575">
                            <a:noFill/>
                          </a:ln>
                          <a:solidFill>
                            <a:schemeClr val="tx1"/>
                          </a:solidFill>
                          <a:latin typeface="黑体" pitchFamily="49" charset="-122"/>
                          <a:ea typeface="黑体" pitchFamily="49" charset="-122"/>
                        </a:rPr>
                        <a:t>济南大学</a:t>
                      </a:r>
                      <a:endParaRPr lang="zh-CN" altLang="en-US" sz="1800" b="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zh-CN" altLang="en-US" sz="1800" b="0" dirty="0" smtClean="0">
                          <a:ln w="28575">
                            <a:noFill/>
                          </a:ln>
                          <a:solidFill>
                            <a:schemeClr val="tx1"/>
                          </a:solidFill>
                          <a:latin typeface="黑体" pitchFamily="49" charset="-122"/>
                          <a:ea typeface="黑体" pitchFamily="49" charset="-122"/>
                        </a:rPr>
                        <a:t>宋玉坤</a:t>
                      </a:r>
                      <a:endParaRPr lang="zh-CN" altLang="en-US" sz="1800" b="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r>
              <a:tr h="452919">
                <a:tc>
                  <a:txBody>
                    <a:bodyPr/>
                    <a:lstStyle/>
                    <a:p>
                      <a:pPr marL="0" marR="0" indent="0" algn="l" defTabSz="914400" rtl="0" eaLnBrk="0" fontAlgn="auto" latinLnBrk="0" hangingPunct="0">
                        <a:lnSpc>
                          <a:spcPct val="150000"/>
                        </a:lnSpc>
                        <a:spcBef>
                          <a:spcPts val="0"/>
                        </a:spcBef>
                        <a:spcAft>
                          <a:spcPts val="0"/>
                        </a:spcAft>
                        <a:buClrTx/>
                        <a:buSzTx/>
                        <a:buFontTx/>
                        <a:buNone/>
                        <a:tabLst/>
                        <a:defRPr/>
                      </a:pPr>
                      <a:r>
                        <a:rPr lang="zh-CN" altLang="en-US" sz="1800" b="0" dirty="0" smtClean="0">
                          <a:ln w="28575">
                            <a:noFill/>
                          </a:ln>
                          <a:solidFill>
                            <a:schemeClr val="tx1"/>
                          </a:solidFill>
                          <a:latin typeface="黑体" pitchFamily="49" charset="-122"/>
                          <a:ea typeface="黑体" pitchFamily="49" charset="-122"/>
                        </a:rPr>
                        <a:t>校聘</a:t>
                      </a:r>
                      <a:r>
                        <a:rPr lang="en-US" altLang="zh-CN" sz="1800" b="0" dirty="0" smtClean="0">
                          <a:ln w="28575">
                            <a:noFill/>
                          </a:ln>
                          <a:solidFill>
                            <a:schemeClr val="tx1"/>
                          </a:solidFill>
                          <a:latin typeface="黑体" pitchFamily="49" charset="-122"/>
                          <a:ea typeface="黑体" pitchFamily="49" charset="-122"/>
                        </a:rPr>
                        <a:t>A4</a:t>
                      </a:r>
                      <a:r>
                        <a:rPr lang="zh-CN" altLang="en-US" sz="1800" b="0" dirty="0" smtClean="0">
                          <a:ln w="28575">
                            <a:noFill/>
                          </a:ln>
                          <a:solidFill>
                            <a:schemeClr val="tx1"/>
                          </a:solidFill>
                          <a:latin typeface="黑体" pitchFamily="49" charset="-122"/>
                          <a:ea typeface="黑体" pitchFamily="49" charset="-122"/>
                        </a:rPr>
                        <a:t>岗配套学科建设经费</a:t>
                      </a: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zh-CN" altLang="en-US" sz="1800" b="0" dirty="0" smtClean="0">
                          <a:ln w="28575">
                            <a:noFill/>
                          </a:ln>
                          <a:solidFill>
                            <a:schemeClr val="tx1"/>
                          </a:solidFill>
                          <a:latin typeface="黑体" pitchFamily="49" charset="-122"/>
                          <a:ea typeface="黑体" pitchFamily="49" charset="-122"/>
                        </a:rPr>
                        <a:t>济南大学</a:t>
                      </a:r>
                      <a:endParaRPr lang="zh-CN" altLang="en-US" sz="1800" b="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c>
                  <a:txBody>
                    <a:bodyPr/>
                    <a:lstStyle/>
                    <a:p>
                      <a:r>
                        <a:rPr lang="zh-CN" altLang="en-US" sz="1800" b="0" dirty="0" smtClean="0">
                          <a:ln w="28575">
                            <a:noFill/>
                          </a:ln>
                          <a:solidFill>
                            <a:schemeClr val="tx1"/>
                          </a:solidFill>
                          <a:latin typeface="黑体" pitchFamily="49" charset="-122"/>
                          <a:ea typeface="黑体" pitchFamily="49" charset="-122"/>
                        </a:rPr>
                        <a:t>宋玉坤</a:t>
                      </a:r>
                      <a:endParaRPr lang="zh-CN" altLang="en-US" sz="1800" b="0" dirty="0">
                        <a:ln w="28575">
                          <a:noFill/>
                        </a:ln>
                        <a:solidFill>
                          <a:schemeClr val="tx1"/>
                        </a:solidFill>
                        <a:latin typeface="黑体" pitchFamily="49" charset="-122"/>
                        <a:ea typeface="黑体" pitchFamily="49" charset="-122"/>
                      </a:endParaRPr>
                    </a:p>
                  </a:txBody>
                  <a:tcPr anchor="ctr">
                    <a:lnL w="38100" cap="flat" cmpd="sng" algn="ctr">
                      <a:solidFill>
                        <a:srgbClr val="0070C0"/>
                      </a:solidFill>
                      <a:prstDash val="solid"/>
                      <a:round/>
                      <a:headEnd type="none" w="med" len="med"/>
                      <a:tailEnd type="none" w="med" len="med"/>
                    </a:lnL>
                    <a:lnR w="38100" cap="flat" cmpd="sng" algn="ctr">
                      <a:solidFill>
                        <a:srgbClr val="0070C0"/>
                      </a:solidFill>
                      <a:prstDash val="solid"/>
                      <a:round/>
                      <a:headEnd type="none" w="med" len="med"/>
                      <a:tailEnd type="none" w="med" len="med"/>
                    </a:lnR>
                    <a:lnT w="38100" cap="flat" cmpd="sng" algn="ctr">
                      <a:solidFill>
                        <a:srgbClr val="0070C0"/>
                      </a:solidFill>
                      <a:prstDash val="solid"/>
                      <a:round/>
                      <a:headEnd type="none" w="med" len="med"/>
                      <a:tailEnd type="none" w="med" len="med"/>
                    </a:lnT>
                    <a:lnB w="38100" cap="flat" cmpd="sng" algn="ctr">
                      <a:solidFill>
                        <a:srgbClr val="0070C0"/>
                      </a:solidFill>
                      <a:prstDash val="solid"/>
                      <a:round/>
                      <a:headEnd type="none" w="med" len="med"/>
                      <a:tailEnd type="none" w="med" len="med"/>
                    </a:lnB>
                  </a:tcPr>
                </a:tc>
              </a:tr>
            </a:tbl>
          </a:graphicData>
        </a:graphic>
      </p:graphicFrame>
      <p:sp>
        <p:nvSpPr>
          <p:cNvPr id="7" name="内容占位符 1"/>
          <p:cNvSpPr>
            <a:spLocks noGrp="1"/>
          </p:cNvSpPr>
          <p:nvPr>
            <p:ph idx="1"/>
          </p:nvPr>
        </p:nvSpPr>
        <p:spPr>
          <a:xfrm>
            <a:off x="467544" y="779218"/>
            <a:ext cx="8136904" cy="1065606"/>
          </a:xfrm>
        </p:spPr>
        <p:txBody>
          <a:bodyPr>
            <a:normAutofit/>
          </a:bodyPr>
          <a:lstStyle/>
          <a:p>
            <a:pPr marL="514350" lvl="1" indent="-457200">
              <a:buClrTx/>
              <a:buSzTx/>
              <a:buNone/>
            </a:pPr>
            <a:r>
              <a:rPr lang="zh-CN" altLang="en-US" dirty="0" smtClean="0"/>
              <a:t>团队成员作为负责人承担国家自然科学基金</a:t>
            </a:r>
            <a:r>
              <a:rPr lang="en-US" altLang="zh-CN" dirty="0" smtClean="0"/>
              <a:t>2</a:t>
            </a:r>
            <a:r>
              <a:rPr lang="zh-CN" altLang="en-US" dirty="0" smtClean="0"/>
              <a:t>项，山东省基金</a:t>
            </a:r>
            <a:r>
              <a:rPr lang="en-US" altLang="zh-CN" dirty="0" smtClean="0"/>
              <a:t>2</a:t>
            </a:r>
            <a:r>
              <a:rPr lang="zh-CN" altLang="en-US" dirty="0" smtClean="0"/>
              <a:t>项，校基金</a:t>
            </a:r>
            <a:r>
              <a:rPr lang="en-US" altLang="zh-CN" dirty="0" smtClean="0"/>
              <a:t>3</a:t>
            </a:r>
            <a:r>
              <a:rPr lang="zh-CN" altLang="en-US" dirty="0" smtClean="0"/>
              <a:t>项</a:t>
            </a:r>
            <a:endParaRPr lang="zh-CN" alt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r>
              <a:rPr lang="zh-CN" altLang="en-US" smtClean="0"/>
              <a:t>宋玉坤</a:t>
            </a:r>
            <a:endParaRPr lang="zh-CN" altLang="en-US" dirty="0"/>
          </a:p>
        </p:txBody>
      </p:sp>
      <p:sp>
        <p:nvSpPr>
          <p:cNvPr id="4" name="页脚占位符 3"/>
          <p:cNvSpPr>
            <a:spLocks noGrp="1"/>
          </p:cNvSpPr>
          <p:nvPr>
            <p:ph type="ftr" sz="quarter" idx="11"/>
          </p:nvPr>
        </p:nvSpPr>
        <p:spPr/>
        <p:txBody>
          <a:bodyPr/>
          <a:lstStyle/>
          <a:p>
            <a:r>
              <a:rPr lang="zh-CN" altLang="en-US" dirty="0" smtClean="0"/>
              <a:t>粒子物理与原子核物理学科团队立项</a:t>
            </a:r>
            <a:r>
              <a:rPr lang="zh-CN" altLang="en-US" dirty="0" smtClean="0"/>
              <a:t>论证会</a:t>
            </a:r>
          </a:p>
        </p:txBody>
      </p:sp>
      <p:sp>
        <p:nvSpPr>
          <p:cNvPr id="5" name="灯片编号占位符 4"/>
          <p:cNvSpPr>
            <a:spLocks noGrp="1"/>
          </p:cNvSpPr>
          <p:nvPr>
            <p:ph type="sldNum" sz="quarter" idx="12"/>
          </p:nvPr>
        </p:nvSpPr>
        <p:spPr/>
        <p:txBody>
          <a:bodyPr/>
          <a:lstStyle/>
          <a:p>
            <a:fld id="{03EAC226-F100-4C13-85EE-15408D99CCB4}" type="slidenum">
              <a:rPr lang="zh-CN" altLang="en-US" smtClean="0"/>
              <a:pPr/>
              <a:t>8</a:t>
            </a:fld>
            <a:endParaRPr lang="zh-CN" altLang="en-US"/>
          </a:p>
        </p:txBody>
      </p:sp>
      <p:sp>
        <p:nvSpPr>
          <p:cNvPr id="6" name="标题 5"/>
          <p:cNvSpPr>
            <a:spLocks noGrp="1"/>
          </p:cNvSpPr>
          <p:nvPr>
            <p:ph type="title"/>
          </p:nvPr>
        </p:nvSpPr>
        <p:spPr/>
        <p:txBody>
          <a:bodyPr/>
          <a:lstStyle/>
          <a:p>
            <a:r>
              <a:rPr lang="zh-CN" altLang="en-US" dirty="0" smtClean="0"/>
              <a:t>团队成员代表性论文</a:t>
            </a:r>
            <a:endParaRPr lang="zh-CN" altLang="en-US" dirty="0"/>
          </a:p>
        </p:txBody>
      </p:sp>
      <p:sp>
        <p:nvSpPr>
          <p:cNvPr id="8" name="内容占位符 1"/>
          <p:cNvSpPr txBox="1">
            <a:spLocks/>
          </p:cNvSpPr>
          <p:nvPr/>
        </p:nvSpPr>
        <p:spPr>
          <a:xfrm>
            <a:off x="457200" y="779218"/>
            <a:ext cx="8229600" cy="583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zh-CN" altLang="en-US" sz="2800" b="0" i="0" u="none" strike="noStrike" kern="1200" cap="none" spc="0" normalizeH="0" baseline="0" noProof="0" dirty="0">
              <a:ln>
                <a:noFill/>
              </a:ln>
              <a:solidFill>
                <a:schemeClr val="tx2">
                  <a:lumMod val="50000"/>
                </a:schemeClr>
              </a:solidFill>
              <a:effectLst/>
              <a:uLnTx/>
              <a:uFillTx/>
              <a:latin typeface="黑体" pitchFamily="49" charset="-122"/>
              <a:ea typeface="黑体" pitchFamily="49" charset="-122"/>
              <a:cs typeface="Tahoma" pitchFamily="34" charset="0"/>
            </a:endParaRPr>
          </a:p>
        </p:txBody>
      </p:sp>
      <p:sp>
        <p:nvSpPr>
          <p:cNvPr id="11" name="内容占位符 1"/>
          <p:cNvSpPr>
            <a:spLocks noGrp="1"/>
          </p:cNvSpPr>
          <p:nvPr>
            <p:ph idx="1"/>
          </p:nvPr>
        </p:nvSpPr>
        <p:spPr>
          <a:xfrm>
            <a:off x="611560" y="836712"/>
            <a:ext cx="8229600" cy="5832000"/>
          </a:xfrm>
        </p:spPr>
        <p:txBody>
          <a:bodyPr>
            <a:noAutofit/>
          </a:bodyPr>
          <a:lstStyle/>
          <a:p>
            <a:pPr marL="0" indent="0">
              <a:lnSpc>
                <a:spcPts val="1680"/>
              </a:lnSpc>
              <a:spcBef>
                <a:spcPts val="800"/>
              </a:spcBef>
              <a:buNone/>
            </a:pPr>
            <a:r>
              <a:rPr lang="zh-CN" altLang="en-US" sz="1800" dirty="0" smtClean="0">
                <a:solidFill>
                  <a:srgbClr val="0000FF"/>
                </a:solidFill>
                <a:latin typeface="+mn-lt"/>
              </a:rPr>
              <a:t>发表顶级论文和高水平论文近</a:t>
            </a:r>
            <a:r>
              <a:rPr lang="en-US" altLang="zh-CN" sz="1800" dirty="0" smtClean="0">
                <a:solidFill>
                  <a:srgbClr val="0000FF"/>
                </a:solidFill>
                <a:latin typeface="+mn-lt"/>
              </a:rPr>
              <a:t>30</a:t>
            </a:r>
            <a:r>
              <a:rPr lang="zh-CN" altLang="en-US" sz="1800" dirty="0" smtClean="0">
                <a:solidFill>
                  <a:srgbClr val="0000FF"/>
                </a:solidFill>
                <a:latin typeface="+mn-lt"/>
              </a:rPr>
              <a:t>篇，一半以上发表于影响因子大于</a:t>
            </a:r>
            <a:r>
              <a:rPr lang="en-US" altLang="zh-CN" sz="1800" dirty="0" smtClean="0">
                <a:solidFill>
                  <a:srgbClr val="0000FF"/>
                </a:solidFill>
                <a:latin typeface="+mn-lt"/>
              </a:rPr>
              <a:t>4.5</a:t>
            </a:r>
            <a:r>
              <a:rPr lang="zh-CN" altLang="en-US" sz="1800" dirty="0" smtClean="0">
                <a:solidFill>
                  <a:srgbClr val="0000FF"/>
                </a:solidFill>
                <a:latin typeface="+mn-lt"/>
              </a:rPr>
              <a:t>的期刊。</a:t>
            </a:r>
            <a:endParaRPr lang="en-US" altLang="zh-CN" sz="1800" dirty="0" smtClean="0">
              <a:solidFill>
                <a:srgbClr val="0000FF"/>
              </a:solidFill>
              <a:latin typeface="+mn-lt"/>
            </a:endParaRPr>
          </a:p>
          <a:p>
            <a:pPr marL="514350" indent="-514350">
              <a:lnSpc>
                <a:spcPts val="1680"/>
              </a:lnSpc>
              <a:spcBef>
                <a:spcPts val="800"/>
              </a:spcBef>
              <a:buFont typeface="Arial" pitchFamily="34" charset="0"/>
              <a:buAutoNum type="arabicParenR"/>
            </a:pPr>
            <a:r>
              <a:rPr lang="en-US" altLang="zh-CN" sz="1200" dirty="0" smtClean="0">
                <a:latin typeface="+mn-lt"/>
              </a:rPr>
              <a:t>Nuclear suppression of </a:t>
            </a:r>
            <a:r>
              <a:rPr lang="en-US" altLang="zh-CN" sz="1200" dirty="0" err="1" smtClean="0">
                <a:latin typeface="+mn-lt"/>
              </a:rPr>
              <a:t>azimuthal</a:t>
            </a:r>
            <a:r>
              <a:rPr lang="en-US" altLang="zh-CN" sz="1200" dirty="0" smtClean="0">
                <a:latin typeface="+mn-lt"/>
              </a:rPr>
              <a:t> asymmetries in semi-inclusive deep inelastic scattering off polarized targets, </a:t>
            </a:r>
            <a:r>
              <a:rPr lang="nl-NL" altLang="zh-CN" sz="1200" b="1" dirty="0" smtClean="0">
                <a:latin typeface="+mn-lt"/>
              </a:rPr>
              <a:t>Yu-kun Song</a:t>
            </a:r>
            <a:r>
              <a:rPr lang="nl-NL" altLang="zh-CN" sz="1200" dirty="0" smtClean="0">
                <a:latin typeface="+mn-lt"/>
              </a:rPr>
              <a:t>, Zuo-tang Liang, Xin-Nian Wang, </a:t>
            </a:r>
            <a:r>
              <a:rPr lang="en-US" altLang="zh-CN" sz="1200" b="1" dirty="0" err="1" smtClean="0">
                <a:latin typeface="+mn-lt"/>
              </a:rPr>
              <a:t>Phy</a:t>
            </a:r>
            <a:r>
              <a:rPr lang="en-US" altLang="zh-CN" sz="1200" b="1" dirty="0" smtClean="0">
                <a:latin typeface="+mn-lt"/>
              </a:rPr>
              <a:t>. Rev. D</a:t>
            </a:r>
            <a:r>
              <a:rPr lang="en-US" altLang="zh-CN" sz="1200" dirty="0" smtClean="0">
                <a:latin typeface="+mn-lt"/>
              </a:rPr>
              <a:t>89 (2014) 117501, </a:t>
            </a:r>
            <a:r>
              <a:rPr lang="en-US" altLang="zh-CN" sz="1200" b="1" dirty="0" smtClean="0">
                <a:latin typeface="+mn-lt"/>
              </a:rPr>
              <a:t>IF: </a:t>
            </a:r>
            <a:r>
              <a:rPr lang="en-US" altLang="zh-CN" sz="1200" b="1" dirty="0" smtClean="0">
                <a:latin typeface="Arial Unicode MS" pitchFamily="34" charset="-122"/>
                <a:ea typeface="Arial Unicode MS" pitchFamily="34" charset="-122"/>
                <a:cs typeface="Arial Unicode MS" pitchFamily="34" charset="-122"/>
              </a:rPr>
              <a:t>4.864</a:t>
            </a:r>
            <a:endParaRPr lang="en-US" altLang="zh-CN" sz="1200" dirty="0" smtClean="0">
              <a:latin typeface="+mn-lt"/>
            </a:endParaRPr>
          </a:p>
          <a:p>
            <a:pPr marL="514350" indent="-514350">
              <a:lnSpc>
                <a:spcPts val="1680"/>
              </a:lnSpc>
              <a:spcBef>
                <a:spcPts val="800"/>
              </a:spcBef>
              <a:buFont typeface="Arial" pitchFamily="34" charset="0"/>
              <a:buAutoNum type="arabicParenR"/>
            </a:pPr>
            <a:r>
              <a:rPr lang="en-US" altLang="zh-CN" sz="1200" dirty="0" err="1" smtClean="0">
                <a:latin typeface="+mn-lt"/>
              </a:rPr>
              <a:t>Azimuthal</a:t>
            </a:r>
            <a:r>
              <a:rPr lang="en-US" altLang="zh-CN" sz="1200" dirty="0" smtClean="0">
                <a:latin typeface="+mn-lt"/>
              </a:rPr>
              <a:t> asymmetries in semi-inclusive DIS with polarized beam and/or target and their nuclear dependences , </a:t>
            </a:r>
            <a:r>
              <a:rPr lang="nl-NL" altLang="zh-CN" sz="1200" b="1" dirty="0" smtClean="0">
                <a:latin typeface="+mn-lt"/>
              </a:rPr>
              <a:t>Yu-kun Song</a:t>
            </a:r>
            <a:r>
              <a:rPr lang="nl-NL" altLang="zh-CN" sz="1200" dirty="0" smtClean="0">
                <a:latin typeface="+mn-lt"/>
              </a:rPr>
              <a:t>, Jina-hua Gao, Zuo-tang Liang, Xin-Nian Wang, </a:t>
            </a:r>
            <a:r>
              <a:rPr lang="nl-NL" altLang="zh-CN" sz="1200" b="1" dirty="0" smtClean="0">
                <a:latin typeface="+mn-lt"/>
              </a:rPr>
              <a:t>Phys.Rev. D</a:t>
            </a:r>
            <a:r>
              <a:rPr lang="nl-NL" altLang="zh-CN" sz="1200" dirty="0" smtClean="0">
                <a:latin typeface="+mn-lt"/>
              </a:rPr>
              <a:t>89 (2014) 014005, </a:t>
            </a:r>
            <a:r>
              <a:rPr lang="en-US" altLang="zh-CN" sz="1200" b="1" dirty="0" smtClean="0"/>
              <a:t>IF: </a:t>
            </a:r>
            <a:r>
              <a:rPr lang="en-US" altLang="zh-CN" sz="1200" b="1" dirty="0" smtClean="0">
                <a:latin typeface="Arial Unicode MS" pitchFamily="34" charset="-122"/>
                <a:ea typeface="Arial Unicode MS" pitchFamily="34" charset="-122"/>
                <a:cs typeface="Arial Unicode MS" pitchFamily="34" charset="-122"/>
              </a:rPr>
              <a:t>4.864</a:t>
            </a:r>
            <a:endParaRPr lang="nl-NL" altLang="zh-CN" sz="1200" dirty="0" smtClean="0">
              <a:latin typeface="+mn-lt"/>
            </a:endParaRPr>
          </a:p>
          <a:p>
            <a:pPr marL="514350" indent="-514350">
              <a:lnSpc>
                <a:spcPts val="1680"/>
              </a:lnSpc>
              <a:spcBef>
                <a:spcPts val="800"/>
              </a:spcBef>
              <a:buFont typeface="Arial" pitchFamily="34" charset="0"/>
              <a:buAutoNum type="arabicParenR"/>
            </a:pPr>
            <a:r>
              <a:rPr lang="en-US" altLang="zh-CN" sz="1200" dirty="0" smtClean="0">
                <a:latin typeface="+mn-lt"/>
              </a:rPr>
              <a:t>Negative off-diagonal conductivities in a weakly coupled quark gluon-plasma at the leading-log order, </a:t>
            </a:r>
            <a:r>
              <a:rPr lang="en-US" altLang="zh-CN" sz="1200" dirty="0" err="1" smtClean="0">
                <a:latin typeface="+mn-lt"/>
              </a:rPr>
              <a:t>Jiunn</a:t>
            </a:r>
            <a:r>
              <a:rPr lang="en-US" altLang="zh-CN" sz="1200" dirty="0" smtClean="0">
                <a:latin typeface="+mn-lt"/>
              </a:rPr>
              <a:t>-Wei Chen, Yen-Fu Liu, Shi </a:t>
            </a:r>
            <a:r>
              <a:rPr lang="en-US" altLang="zh-CN" sz="1200" dirty="0" err="1" smtClean="0">
                <a:latin typeface="+mn-lt"/>
              </a:rPr>
              <a:t>Pu</a:t>
            </a:r>
            <a:r>
              <a:rPr lang="en-US" altLang="zh-CN" sz="1200" dirty="0" smtClean="0">
                <a:latin typeface="+mn-lt"/>
              </a:rPr>
              <a:t>, </a:t>
            </a:r>
            <a:r>
              <a:rPr lang="en-US" altLang="zh-CN" sz="1200" b="1" dirty="0" smtClean="0">
                <a:latin typeface="+mn-lt"/>
              </a:rPr>
              <a:t>Yu-kun Song</a:t>
            </a:r>
            <a:r>
              <a:rPr lang="en-US" altLang="zh-CN" sz="1200" dirty="0" smtClean="0">
                <a:latin typeface="+mn-lt"/>
              </a:rPr>
              <a:t>, </a:t>
            </a:r>
            <a:r>
              <a:rPr lang="en-US" altLang="zh-CN" sz="1200" dirty="0" err="1" smtClean="0">
                <a:latin typeface="+mn-lt"/>
              </a:rPr>
              <a:t>Qun</a:t>
            </a:r>
            <a:r>
              <a:rPr lang="en-US" altLang="zh-CN" sz="1200" dirty="0" smtClean="0">
                <a:latin typeface="+mn-lt"/>
              </a:rPr>
              <a:t> Wang, </a:t>
            </a:r>
            <a:r>
              <a:rPr lang="en-US" altLang="zh-CN" sz="1200" b="1" dirty="0" err="1" smtClean="0">
                <a:latin typeface="+mn-lt"/>
              </a:rPr>
              <a:t>Phys.Rev</a:t>
            </a:r>
            <a:r>
              <a:rPr lang="en-US" altLang="zh-CN" sz="1200" b="1" dirty="0" smtClean="0">
                <a:latin typeface="+mn-lt"/>
              </a:rPr>
              <a:t>. D</a:t>
            </a:r>
            <a:r>
              <a:rPr lang="en-US" altLang="zh-CN" sz="1200" dirty="0" smtClean="0">
                <a:latin typeface="+mn-lt"/>
              </a:rPr>
              <a:t>88 (2013) 8, 085039, </a:t>
            </a:r>
            <a:r>
              <a:rPr lang="en-US" altLang="zh-CN" sz="1200" b="1" dirty="0" smtClean="0"/>
              <a:t>IF: </a:t>
            </a:r>
            <a:r>
              <a:rPr lang="en-US" altLang="zh-CN" sz="1200" b="1" dirty="0" smtClean="0">
                <a:latin typeface="Arial Unicode MS" pitchFamily="34" charset="-122"/>
                <a:ea typeface="Arial Unicode MS" pitchFamily="34" charset="-122"/>
                <a:cs typeface="Arial Unicode MS" pitchFamily="34" charset="-122"/>
              </a:rPr>
              <a:t>4.864</a:t>
            </a:r>
            <a:endParaRPr lang="en-US" altLang="zh-CN" sz="1200" dirty="0" smtClean="0">
              <a:latin typeface="+mn-lt"/>
            </a:endParaRPr>
          </a:p>
          <a:p>
            <a:pPr marL="514350" indent="-514350">
              <a:lnSpc>
                <a:spcPts val="1680"/>
              </a:lnSpc>
              <a:spcBef>
                <a:spcPts val="800"/>
              </a:spcBef>
              <a:buFont typeface="Arial" pitchFamily="34" charset="0"/>
              <a:buAutoNum type="arabicParenR"/>
            </a:pPr>
            <a:r>
              <a:rPr lang="en-US" altLang="zh-CN" sz="1200" dirty="0" smtClean="0">
                <a:latin typeface="+mn-lt"/>
              </a:rPr>
              <a:t>Twist-4 contributions to the </a:t>
            </a:r>
            <a:r>
              <a:rPr lang="en-US" altLang="zh-CN" sz="1200" dirty="0" err="1" smtClean="0">
                <a:latin typeface="+mn-lt"/>
              </a:rPr>
              <a:t>azimuthal</a:t>
            </a:r>
            <a:r>
              <a:rPr lang="en-US" altLang="zh-CN" sz="1200" dirty="0" smtClean="0">
                <a:latin typeface="+mn-lt"/>
              </a:rPr>
              <a:t> asymmetry in SIDIS, </a:t>
            </a:r>
            <a:r>
              <a:rPr lang="nl-NL" altLang="zh-CN" sz="1200" dirty="0" smtClean="0">
                <a:latin typeface="+mn-lt"/>
              </a:rPr>
              <a:t>, </a:t>
            </a:r>
            <a:r>
              <a:rPr lang="nl-NL" altLang="zh-CN" sz="1200" b="1" dirty="0" smtClean="0">
                <a:latin typeface="+mn-lt"/>
              </a:rPr>
              <a:t>Yu-kun Song</a:t>
            </a:r>
            <a:r>
              <a:rPr lang="nl-NL" altLang="zh-CN" sz="1200" dirty="0" smtClean="0">
                <a:latin typeface="+mn-lt"/>
              </a:rPr>
              <a:t>, Jina-hua Gao, Zuo-tang Liang, Xin-Nian Wang, </a:t>
            </a:r>
            <a:r>
              <a:rPr lang="nl-NL" altLang="zh-CN" sz="1200" b="1" dirty="0" smtClean="0">
                <a:latin typeface="+mn-lt"/>
              </a:rPr>
              <a:t>Phys.Rev. D</a:t>
            </a:r>
            <a:r>
              <a:rPr lang="nl-NL" altLang="zh-CN" sz="1200" dirty="0" smtClean="0">
                <a:latin typeface="+mn-lt"/>
              </a:rPr>
              <a:t>83 (2011) 054010, </a:t>
            </a:r>
            <a:r>
              <a:rPr lang="en-US" altLang="zh-CN" sz="1200" b="1" dirty="0" smtClean="0"/>
              <a:t>IF: </a:t>
            </a:r>
            <a:r>
              <a:rPr lang="en-US" altLang="zh-CN" sz="1200" b="1" dirty="0" smtClean="0">
                <a:latin typeface="Arial Unicode MS" pitchFamily="34" charset="-122"/>
                <a:ea typeface="Arial Unicode MS" pitchFamily="34" charset="-122"/>
                <a:cs typeface="Arial Unicode MS" pitchFamily="34" charset="-122"/>
              </a:rPr>
              <a:t>4.864</a:t>
            </a:r>
            <a:endParaRPr lang="en-US" altLang="zh-CN" sz="1200" dirty="0" smtClean="0">
              <a:latin typeface="+mn-lt"/>
            </a:endParaRPr>
          </a:p>
          <a:p>
            <a:pPr marL="514350" indent="-514350">
              <a:lnSpc>
                <a:spcPts val="1680"/>
              </a:lnSpc>
              <a:spcBef>
                <a:spcPts val="800"/>
              </a:spcBef>
              <a:buFont typeface="Arial" pitchFamily="34" charset="0"/>
              <a:buAutoNum type="arabicParenR"/>
            </a:pPr>
            <a:r>
              <a:rPr lang="en-US" altLang="zh-CN" sz="1200" dirty="0" smtClean="0">
                <a:latin typeface="+mn-lt"/>
              </a:rPr>
              <a:t>Search for a doubly charmed </a:t>
            </a:r>
            <a:r>
              <a:rPr lang="en-US" altLang="zh-CN" sz="1200" dirty="0" err="1" smtClean="0">
                <a:latin typeface="+mn-lt"/>
              </a:rPr>
              <a:t>hadron</a:t>
            </a:r>
            <a:r>
              <a:rPr lang="en-US" altLang="zh-CN" sz="1200" dirty="0" smtClean="0">
                <a:latin typeface="+mn-lt"/>
              </a:rPr>
              <a:t> at B factories, </a:t>
            </a:r>
            <a:r>
              <a:rPr lang="en-US" altLang="zh-CN" sz="1200" b="1" dirty="0" smtClean="0">
                <a:latin typeface="+mn-lt"/>
              </a:rPr>
              <a:t>Yi Jin</a:t>
            </a:r>
            <a:r>
              <a:rPr lang="en-US" altLang="zh-CN" sz="1200" dirty="0" smtClean="0">
                <a:latin typeface="+mn-lt"/>
              </a:rPr>
              <a:t>, Shi-Yuan Li, Yan-</a:t>
            </a:r>
            <a:r>
              <a:rPr lang="en-US" altLang="zh-CN" sz="1200" dirty="0" err="1" smtClean="0">
                <a:latin typeface="+mn-lt"/>
              </a:rPr>
              <a:t>Rui</a:t>
            </a:r>
            <a:r>
              <a:rPr lang="en-US" altLang="zh-CN" sz="1200" dirty="0" smtClean="0">
                <a:latin typeface="+mn-lt"/>
              </a:rPr>
              <a:t> Liu, </a:t>
            </a:r>
            <a:r>
              <a:rPr lang="en-US" altLang="zh-CN" sz="1200" dirty="0" err="1" smtClean="0">
                <a:latin typeface="+mn-lt"/>
              </a:rPr>
              <a:t>Zong-Guo</a:t>
            </a:r>
            <a:r>
              <a:rPr lang="en-US" altLang="zh-CN" sz="1200" dirty="0" smtClean="0">
                <a:latin typeface="+mn-lt"/>
              </a:rPr>
              <a:t> Si, Tao Yao, </a:t>
            </a:r>
            <a:r>
              <a:rPr lang="en-US" altLang="zh-CN" sz="1200" b="1" dirty="0" err="1" smtClean="0">
                <a:latin typeface="+mn-lt"/>
              </a:rPr>
              <a:t>Phys.Rev</a:t>
            </a:r>
            <a:r>
              <a:rPr lang="en-US" altLang="zh-CN" sz="1200" b="1" dirty="0" smtClean="0">
                <a:latin typeface="+mn-lt"/>
              </a:rPr>
              <a:t>. D</a:t>
            </a:r>
            <a:r>
              <a:rPr lang="en-US" altLang="zh-CN" sz="1200" dirty="0" smtClean="0">
                <a:latin typeface="+mn-lt"/>
              </a:rPr>
              <a:t>89 (2014) 094006, </a:t>
            </a:r>
            <a:r>
              <a:rPr lang="en-US" altLang="zh-CN" sz="1200" b="1" dirty="0" smtClean="0"/>
              <a:t>IF: </a:t>
            </a:r>
            <a:r>
              <a:rPr lang="en-US" altLang="zh-CN" sz="1200" b="1" dirty="0" smtClean="0">
                <a:latin typeface="Arial Unicode MS" pitchFamily="34" charset="-122"/>
                <a:ea typeface="Arial Unicode MS" pitchFamily="34" charset="-122"/>
                <a:cs typeface="Arial Unicode MS" pitchFamily="34" charset="-122"/>
              </a:rPr>
              <a:t>4.864</a:t>
            </a:r>
            <a:endParaRPr lang="en-US" altLang="zh-CN" sz="1200" dirty="0" smtClean="0">
              <a:latin typeface="+mn-lt"/>
            </a:endParaRPr>
          </a:p>
          <a:p>
            <a:pPr marL="514350" indent="-514350">
              <a:lnSpc>
                <a:spcPts val="1680"/>
              </a:lnSpc>
              <a:spcBef>
                <a:spcPts val="800"/>
              </a:spcBef>
              <a:buFont typeface="Arial" pitchFamily="34" charset="0"/>
              <a:buAutoNum type="arabicParenR"/>
            </a:pPr>
            <a:r>
              <a:rPr lang="en-US" altLang="zh-CN" sz="1200" dirty="0" smtClean="0">
                <a:latin typeface="+mn-lt"/>
              </a:rPr>
              <a:t>Color connections of the four-quark $Q\bar{Q}Q'\bar{Q}'$ system and doubly heavy baryon production in $e^{+}e^{-}$ annihilation, </a:t>
            </a:r>
            <a:r>
              <a:rPr lang="en-US" altLang="zh-CN" sz="1200" b="1" dirty="0" smtClean="0">
                <a:latin typeface="+mn-lt"/>
              </a:rPr>
              <a:t>Yi Jin</a:t>
            </a:r>
            <a:r>
              <a:rPr lang="en-US" altLang="zh-CN" sz="1200" dirty="0" smtClean="0">
                <a:latin typeface="+mn-lt"/>
              </a:rPr>
              <a:t>, Shi-Yuan Li, </a:t>
            </a:r>
            <a:r>
              <a:rPr lang="en-US" altLang="zh-CN" sz="1200" dirty="0" err="1" smtClean="0">
                <a:latin typeface="+mn-lt"/>
              </a:rPr>
              <a:t>Zong-Guo</a:t>
            </a:r>
            <a:r>
              <a:rPr lang="en-US" altLang="zh-CN" sz="1200" dirty="0" smtClean="0">
                <a:latin typeface="+mn-lt"/>
              </a:rPr>
              <a:t> Si, </a:t>
            </a:r>
            <a:r>
              <a:rPr lang="en-US" altLang="zh-CN" sz="1200" dirty="0" err="1" smtClean="0">
                <a:latin typeface="+mn-lt"/>
              </a:rPr>
              <a:t>Zhong</a:t>
            </a:r>
            <a:r>
              <a:rPr lang="en-US" altLang="zh-CN" sz="1200" dirty="0" smtClean="0">
                <a:latin typeface="+mn-lt"/>
              </a:rPr>
              <a:t>-Juan Yang, Tao Yao, </a:t>
            </a:r>
            <a:r>
              <a:rPr lang="en-US" altLang="zh-CN" sz="1200" b="1" dirty="0" err="1" smtClean="0">
                <a:latin typeface="+mn-lt"/>
              </a:rPr>
              <a:t>Phys.Lett</a:t>
            </a:r>
            <a:r>
              <a:rPr lang="en-US" altLang="zh-CN" sz="1200" b="1" dirty="0" smtClean="0">
                <a:latin typeface="+mn-lt"/>
              </a:rPr>
              <a:t>. B</a:t>
            </a:r>
            <a:r>
              <a:rPr lang="en-US" altLang="zh-CN" sz="1200" dirty="0" smtClean="0">
                <a:latin typeface="+mn-lt"/>
              </a:rPr>
              <a:t>727 (2013) 468-473,</a:t>
            </a:r>
            <a:r>
              <a:rPr lang="en-US" altLang="zh-CN" sz="1200" b="1" dirty="0" smtClean="0"/>
              <a:t> IF: </a:t>
            </a:r>
            <a:r>
              <a:rPr lang="en-US" altLang="zh-CN" sz="1200" b="1" dirty="0" smtClean="0">
                <a:latin typeface="Arial Unicode MS" pitchFamily="34" charset="-122"/>
                <a:ea typeface="Arial Unicode MS" pitchFamily="34" charset="-122"/>
                <a:cs typeface="Arial Unicode MS" pitchFamily="34" charset="-122"/>
              </a:rPr>
              <a:t>4.569</a:t>
            </a:r>
            <a:endParaRPr lang="en-US" altLang="zh-CN" sz="1200" dirty="0" smtClean="0">
              <a:latin typeface="+mn-lt"/>
            </a:endParaRPr>
          </a:p>
          <a:p>
            <a:pPr marL="514350" indent="-514350">
              <a:lnSpc>
                <a:spcPts val="1680"/>
              </a:lnSpc>
              <a:spcBef>
                <a:spcPts val="800"/>
              </a:spcBef>
              <a:buFont typeface="Arial" pitchFamily="34" charset="0"/>
              <a:buAutoNum type="arabicParenR"/>
            </a:pPr>
            <a:r>
              <a:rPr lang="en-US" altLang="zh-CN" sz="1200" dirty="0" smtClean="0">
                <a:latin typeface="+mn-lt"/>
              </a:rPr>
              <a:t>The mass difference of F-\bar{F} with SO(3) Family Gauge Symmetry, </a:t>
            </a:r>
            <a:r>
              <a:rPr lang="en-US" altLang="zh-CN" sz="1200" b="1" dirty="0" smtClean="0">
                <a:latin typeface="+mn-lt"/>
              </a:rPr>
              <a:t>Hong-Lei Li</a:t>
            </a:r>
            <a:r>
              <a:rPr lang="en-US" altLang="zh-CN" sz="1200" dirty="0" smtClean="0">
                <a:latin typeface="+mn-lt"/>
              </a:rPr>
              <a:t>, </a:t>
            </a:r>
            <a:r>
              <a:rPr lang="en-US" altLang="zh-CN" sz="1200" dirty="0" err="1" smtClean="0">
                <a:latin typeface="+mn-lt"/>
              </a:rPr>
              <a:t>Shou</a:t>
            </a:r>
            <a:r>
              <a:rPr lang="en-US" altLang="zh-CN" sz="1200" dirty="0" smtClean="0">
                <a:latin typeface="+mn-lt"/>
              </a:rPr>
              <a:t>-Shan </a:t>
            </a:r>
            <a:r>
              <a:rPr lang="en-US" altLang="zh-CN" sz="1200" dirty="0" err="1" smtClean="0">
                <a:latin typeface="+mn-lt"/>
              </a:rPr>
              <a:t>Bao</a:t>
            </a:r>
            <a:r>
              <a:rPr lang="en-US" altLang="zh-CN" sz="1200" dirty="0" smtClean="0">
                <a:latin typeface="+mn-lt"/>
              </a:rPr>
              <a:t>, </a:t>
            </a:r>
            <a:r>
              <a:rPr lang="en-US" altLang="zh-CN" sz="1200" dirty="0" err="1" smtClean="0">
                <a:latin typeface="+mn-lt"/>
              </a:rPr>
              <a:t>Zong-Guo</a:t>
            </a:r>
            <a:r>
              <a:rPr lang="en-US" altLang="zh-CN" sz="1200" dirty="0" smtClean="0">
                <a:latin typeface="+mn-lt"/>
              </a:rPr>
              <a:t> Si, </a:t>
            </a:r>
            <a:r>
              <a:rPr lang="en-US" altLang="zh-CN" sz="1200" b="1" dirty="0" err="1" smtClean="0">
                <a:latin typeface="+mn-lt"/>
              </a:rPr>
              <a:t>Int.J.Mod.Phys</a:t>
            </a:r>
            <a:r>
              <a:rPr lang="en-US" altLang="zh-CN" sz="1200" b="1" dirty="0" smtClean="0">
                <a:latin typeface="+mn-lt"/>
              </a:rPr>
              <a:t>. A</a:t>
            </a:r>
            <a:r>
              <a:rPr lang="en-US" altLang="zh-CN" sz="1200" dirty="0" smtClean="0">
                <a:latin typeface="+mn-lt"/>
              </a:rPr>
              <a:t>27 (2012) 1250107, </a:t>
            </a:r>
            <a:r>
              <a:rPr lang="en-US" altLang="zh-CN" sz="1200" b="1" dirty="0" smtClean="0"/>
              <a:t>IF: </a:t>
            </a:r>
            <a:r>
              <a:rPr lang="en-US" altLang="zh-CN" sz="1200" b="1" dirty="0" smtClean="0">
                <a:latin typeface="Arial Unicode MS" pitchFamily="34" charset="-122"/>
                <a:ea typeface="Arial Unicode MS" pitchFamily="34" charset="-122"/>
                <a:cs typeface="Arial Unicode MS" pitchFamily="34" charset="-122"/>
              </a:rPr>
              <a:t>1.086</a:t>
            </a:r>
            <a:endParaRPr lang="en-US" altLang="zh-CN" sz="1200" dirty="0" smtClean="0">
              <a:latin typeface="+mn-lt"/>
            </a:endParaRPr>
          </a:p>
          <a:p>
            <a:pPr marL="514350" indent="-514350">
              <a:lnSpc>
                <a:spcPts val="1680"/>
              </a:lnSpc>
              <a:spcBef>
                <a:spcPts val="800"/>
              </a:spcBef>
              <a:buFont typeface="Arial" pitchFamily="34" charset="0"/>
              <a:buAutoNum type="arabicParenR"/>
            </a:pPr>
            <a:r>
              <a:rPr lang="en-US" altLang="zh-CN" sz="1200" dirty="0" smtClean="0">
                <a:latin typeface="+mn-lt"/>
              </a:rPr>
              <a:t>Search for $W^\prime$ signal via $</a:t>
            </a:r>
            <a:r>
              <a:rPr lang="en-US" altLang="zh-CN" sz="1200" dirty="0" err="1" smtClean="0">
                <a:latin typeface="+mn-lt"/>
              </a:rPr>
              <a:t>tW</a:t>
            </a:r>
            <a:r>
              <a:rPr lang="en-US" altLang="zh-CN" sz="1200" dirty="0" smtClean="0">
                <a:latin typeface="+mn-lt"/>
              </a:rPr>
              <a:t>^\prime$ associated production at LHC, </a:t>
            </a:r>
            <a:r>
              <a:rPr lang="en-US" altLang="zh-CN" sz="1200" dirty="0" err="1" smtClean="0">
                <a:latin typeface="+mn-lt"/>
              </a:rPr>
              <a:t>Xue</a:t>
            </a:r>
            <a:r>
              <a:rPr lang="en-US" altLang="zh-CN" sz="1200" dirty="0" smtClean="0">
                <a:latin typeface="+mn-lt"/>
              </a:rPr>
              <a:t> Gong, </a:t>
            </a:r>
            <a:r>
              <a:rPr lang="en-US" altLang="zh-CN" sz="1200" b="1" dirty="0" smtClean="0">
                <a:latin typeface="+mn-lt"/>
              </a:rPr>
              <a:t>Hong-Lei Li,</a:t>
            </a:r>
            <a:r>
              <a:rPr lang="en-US" altLang="zh-CN" sz="1200" dirty="0" smtClean="0">
                <a:latin typeface="+mn-lt"/>
              </a:rPr>
              <a:t> Cong-</a:t>
            </a:r>
            <a:r>
              <a:rPr lang="en-US" altLang="zh-CN" sz="1200" dirty="0" err="1" smtClean="0">
                <a:latin typeface="+mn-lt"/>
              </a:rPr>
              <a:t>Feng</a:t>
            </a:r>
            <a:r>
              <a:rPr lang="en-US" altLang="zh-CN" sz="1200" dirty="0" smtClean="0">
                <a:latin typeface="+mn-lt"/>
              </a:rPr>
              <a:t> </a:t>
            </a:r>
            <a:r>
              <a:rPr lang="en-US" altLang="zh-CN" sz="1200" dirty="0" err="1" smtClean="0">
                <a:latin typeface="+mn-lt"/>
              </a:rPr>
              <a:t>Qiao</a:t>
            </a:r>
            <a:r>
              <a:rPr lang="en-US" altLang="zh-CN" sz="1200" dirty="0" smtClean="0">
                <a:latin typeface="+mn-lt"/>
              </a:rPr>
              <a:t>, </a:t>
            </a:r>
            <a:r>
              <a:rPr lang="en-US" altLang="zh-CN" sz="1200" dirty="0" err="1" smtClean="0">
                <a:latin typeface="+mn-lt"/>
              </a:rPr>
              <a:t>Zong-Guo</a:t>
            </a:r>
            <a:r>
              <a:rPr lang="en-US" altLang="zh-CN" sz="1200" dirty="0" smtClean="0">
                <a:latin typeface="+mn-lt"/>
              </a:rPr>
              <a:t> Si, </a:t>
            </a:r>
            <a:r>
              <a:rPr lang="en-US" altLang="zh-CN" sz="1200" dirty="0" err="1" smtClean="0">
                <a:latin typeface="+mn-lt"/>
              </a:rPr>
              <a:t>Zhong</a:t>
            </a:r>
            <a:r>
              <a:rPr lang="en-US" altLang="zh-CN" sz="1200" dirty="0" smtClean="0">
                <a:latin typeface="+mn-lt"/>
              </a:rPr>
              <a:t>-Juan Yang, </a:t>
            </a:r>
            <a:r>
              <a:rPr lang="en-US" altLang="zh-CN" sz="1200" b="1" dirty="0" err="1" smtClean="0">
                <a:latin typeface="+mn-lt"/>
              </a:rPr>
              <a:t>Phys.Rev</a:t>
            </a:r>
            <a:r>
              <a:rPr lang="en-US" altLang="zh-CN" sz="1200" b="1" dirty="0" smtClean="0">
                <a:latin typeface="+mn-lt"/>
              </a:rPr>
              <a:t>. D</a:t>
            </a:r>
            <a:r>
              <a:rPr lang="en-US" altLang="zh-CN" sz="1200" dirty="0" smtClean="0">
                <a:latin typeface="+mn-lt"/>
              </a:rPr>
              <a:t>89 (2014) 5, 055022, </a:t>
            </a:r>
            <a:r>
              <a:rPr lang="en-US" altLang="zh-CN" sz="1200" b="1" dirty="0" smtClean="0"/>
              <a:t>IF: </a:t>
            </a:r>
            <a:r>
              <a:rPr lang="en-US" altLang="zh-CN" sz="1200" b="1" dirty="0" smtClean="0">
                <a:latin typeface="Arial Unicode MS" pitchFamily="34" charset="-122"/>
                <a:ea typeface="Arial Unicode MS" pitchFamily="34" charset="-122"/>
                <a:cs typeface="Arial Unicode MS" pitchFamily="34" charset="-122"/>
              </a:rPr>
              <a:t>4.864</a:t>
            </a:r>
            <a:endParaRPr lang="en-US" altLang="zh-CN" sz="1200" dirty="0" smtClean="0">
              <a:latin typeface="+mn-lt"/>
            </a:endParaRPr>
          </a:p>
          <a:p>
            <a:pPr marL="514350" indent="-514350">
              <a:lnSpc>
                <a:spcPts val="1680"/>
              </a:lnSpc>
              <a:spcBef>
                <a:spcPts val="800"/>
              </a:spcBef>
              <a:buFont typeface="Arial" pitchFamily="34" charset="0"/>
              <a:buAutoNum type="arabicParenR"/>
            </a:pPr>
            <a:r>
              <a:rPr lang="en-US" altLang="zh-CN" sz="1200" dirty="0" smtClean="0">
                <a:latin typeface="+mn-lt"/>
              </a:rPr>
              <a:t>Search for Z′ via ZH associated production at the LHC, </a:t>
            </a:r>
            <a:r>
              <a:rPr lang="en-US" altLang="zh-CN" sz="1200" b="1" dirty="0" smtClean="0">
                <a:latin typeface="+mn-lt"/>
              </a:rPr>
              <a:t>Hong-Lei Li</a:t>
            </a:r>
            <a:r>
              <a:rPr lang="en-US" altLang="zh-CN" sz="1200" dirty="0" smtClean="0">
                <a:latin typeface="+mn-lt"/>
              </a:rPr>
              <a:t>, </a:t>
            </a:r>
            <a:r>
              <a:rPr lang="en-US" altLang="zh-CN" sz="1200" dirty="0" err="1" smtClean="0">
                <a:latin typeface="+mn-lt"/>
              </a:rPr>
              <a:t>Zong-Guo</a:t>
            </a:r>
            <a:r>
              <a:rPr lang="en-US" altLang="zh-CN" sz="1200" dirty="0" smtClean="0">
                <a:latin typeface="+mn-lt"/>
              </a:rPr>
              <a:t> Si, </a:t>
            </a:r>
            <a:r>
              <a:rPr lang="en-US" altLang="zh-CN" sz="1200" dirty="0" err="1" smtClean="0">
                <a:latin typeface="+mn-lt"/>
              </a:rPr>
              <a:t>Xiu</a:t>
            </a:r>
            <a:r>
              <a:rPr lang="en-US" altLang="zh-CN" sz="1200" dirty="0" smtClean="0">
                <a:latin typeface="+mn-lt"/>
              </a:rPr>
              <a:t>-Yi Yang, </a:t>
            </a:r>
            <a:r>
              <a:rPr lang="en-US" altLang="zh-CN" sz="1200" dirty="0" err="1" smtClean="0">
                <a:latin typeface="+mn-lt"/>
              </a:rPr>
              <a:t>Zhong</a:t>
            </a:r>
            <a:r>
              <a:rPr lang="en-US" altLang="zh-CN" sz="1200" dirty="0" smtClean="0">
                <a:latin typeface="+mn-lt"/>
              </a:rPr>
              <a:t>-Juan Yang, </a:t>
            </a:r>
            <a:r>
              <a:rPr lang="en-US" altLang="zh-CN" sz="1200" dirty="0" err="1" smtClean="0">
                <a:latin typeface="+mn-lt"/>
              </a:rPr>
              <a:t>Ya</a:t>
            </a:r>
            <a:r>
              <a:rPr lang="en-US" altLang="zh-CN" sz="1200" dirty="0" smtClean="0">
                <a:latin typeface="+mn-lt"/>
              </a:rPr>
              <a:t>-Juan </a:t>
            </a:r>
            <a:r>
              <a:rPr lang="en-US" altLang="zh-CN" sz="1200" dirty="0" err="1" smtClean="0">
                <a:latin typeface="+mn-lt"/>
              </a:rPr>
              <a:t>Zheng</a:t>
            </a:r>
            <a:r>
              <a:rPr lang="en-US" altLang="zh-CN" sz="1200" dirty="0" smtClean="0">
                <a:latin typeface="+mn-lt"/>
              </a:rPr>
              <a:t>, </a:t>
            </a:r>
            <a:r>
              <a:rPr lang="en-US" altLang="zh-CN" sz="1200" b="1" dirty="0" err="1" smtClean="0">
                <a:latin typeface="+mn-lt"/>
              </a:rPr>
              <a:t>Phys.Rev</a:t>
            </a:r>
            <a:r>
              <a:rPr lang="en-US" altLang="zh-CN" sz="1200" b="1" dirty="0" smtClean="0">
                <a:latin typeface="+mn-lt"/>
              </a:rPr>
              <a:t>. D</a:t>
            </a:r>
            <a:r>
              <a:rPr lang="en-US" altLang="zh-CN" sz="1200" dirty="0" smtClean="0">
                <a:latin typeface="+mn-lt"/>
              </a:rPr>
              <a:t>87 (2013) 11, 115024, </a:t>
            </a:r>
            <a:r>
              <a:rPr lang="en-US" altLang="zh-CN" sz="1200" b="1" dirty="0" smtClean="0"/>
              <a:t>IF: </a:t>
            </a:r>
            <a:r>
              <a:rPr lang="en-US" altLang="zh-CN" sz="1200" b="1" dirty="0" smtClean="0">
                <a:latin typeface="Arial Unicode MS" pitchFamily="34" charset="-122"/>
                <a:ea typeface="Arial Unicode MS" pitchFamily="34" charset="-122"/>
                <a:cs typeface="Arial Unicode MS" pitchFamily="34" charset="-122"/>
              </a:rPr>
              <a:t>4.864</a:t>
            </a:r>
            <a:endParaRPr lang="en-US" altLang="zh-CN" sz="1200" dirty="0" smtClean="0">
              <a:latin typeface="+mn-lt"/>
            </a:endParaRPr>
          </a:p>
          <a:p>
            <a:pPr marL="514350" indent="-514350">
              <a:lnSpc>
                <a:spcPts val="1680"/>
              </a:lnSpc>
              <a:spcBef>
                <a:spcPts val="800"/>
              </a:spcBef>
              <a:buFont typeface="Arial" pitchFamily="34" charset="0"/>
              <a:buAutoNum type="arabicParenR"/>
            </a:pPr>
            <a:r>
              <a:rPr lang="en-US" altLang="zh-CN" sz="1200" dirty="0" smtClean="0">
                <a:latin typeface="+mn-lt"/>
              </a:rPr>
              <a:t>Identify Charged Higgs Boson in W±H∓ Associated Production at LHC, </a:t>
            </a:r>
            <a:r>
              <a:rPr lang="en-US" altLang="zh-CN" sz="1200" dirty="0" err="1" smtClean="0">
                <a:latin typeface="+mn-lt"/>
              </a:rPr>
              <a:t>Shou</a:t>
            </a:r>
            <a:r>
              <a:rPr lang="en-US" altLang="zh-CN" sz="1200" dirty="0" smtClean="0">
                <a:latin typeface="+mn-lt"/>
              </a:rPr>
              <a:t>-Shan </a:t>
            </a:r>
            <a:r>
              <a:rPr lang="en-US" altLang="zh-CN" sz="1200" dirty="0" err="1" smtClean="0">
                <a:latin typeface="+mn-lt"/>
              </a:rPr>
              <a:t>Bao</a:t>
            </a:r>
            <a:r>
              <a:rPr lang="en-US" altLang="zh-CN" sz="1200" dirty="0" smtClean="0">
                <a:latin typeface="+mn-lt"/>
              </a:rPr>
              <a:t>, </a:t>
            </a:r>
            <a:r>
              <a:rPr lang="en-US" altLang="zh-CN" sz="1200" dirty="0" err="1" smtClean="0">
                <a:latin typeface="+mn-lt"/>
              </a:rPr>
              <a:t>Xue</a:t>
            </a:r>
            <a:r>
              <a:rPr lang="en-US" altLang="zh-CN" sz="1200" dirty="0" smtClean="0">
                <a:latin typeface="+mn-lt"/>
              </a:rPr>
              <a:t> Gong, </a:t>
            </a:r>
            <a:r>
              <a:rPr lang="en-US" altLang="zh-CN" sz="1200" b="1" dirty="0" smtClean="0">
                <a:latin typeface="+mn-lt"/>
              </a:rPr>
              <a:t>Hong-Lei Li</a:t>
            </a:r>
            <a:r>
              <a:rPr lang="en-US" altLang="zh-CN" sz="1200" dirty="0" smtClean="0">
                <a:latin typeface="+mn-lt"/>
              </a:rPr>
              <a:t>, Shi-Yuan Li, </a:t>
            </a:r>
            <a:r>
              <a:rPr lang="en-US" altLang="zh-CN" sz="1200" dirty="0" err="1" smtClean="0">
                <a:latin typeface="+mn-lt"/>
              </a:rPr>
              <a:t>Zong-Guo</a:t>
            </a:r>
            <a:r>
              <a:rPr lang="en-US" altLang="zh-CN" sz="1200" dirty="0" smtClean="0">
                <a:latin typeface="+mn-lt"/>
              </a:rPr>
              <a:t> Si, </a:t>
            </a:r>
            <a:r>
              <a:rPr lang="en-US" altLang="zh-CN" sz="1200" b="1" dirty="0" err="1" smtClean="0">
                <a:latin typeface="+mn-lt"/>
              </a:rPr>
              <a:t>Phys.Rev</a:t>
            </a:r>
            <a:r>
              <a:rPr lang="en-US" altLang="zh-CN" sz="1200" b="1" dirty="0" smtClean="0">
                <a:latin typeface="+mn-lt"/>
              </a:rPr>
              <a:t>. D</a:t>
            </a:r>
            <a:r>
              <a:rPr lang="en-US" altLang="zh-CN" sz="1200" dirty="0" smtClean="0">
                <a:latin typeface="+mn-lt"/>
              </a:rPr>
              <a:t>85 (2012) 075005, </a:t>
            </a:r>
            <a:r>
              <a:rPr lang="en-US" altLang="zh-CN" sz="1200" b="1" dirty="0" smtClean="0"/>
              <a:t>IF: </a:t>
            </a:r>
            <a:r>
              <a:rPr lang="en-US" altLang="zh-CN" sz="1200" b="1" dirty="0" smtClean="0">
                <a:latin typeface="Arial Unicode MS" pitchFamily="34" charset="-122"/>
                <a:ea typeface="Arial Unicode MS" pitchFamily="34" charset="-122"/>
                <a:cs typeface="Arial Unicode MS" pitchFamily="34" charset="-122"/>
              </a:rPr>
              <a:t>4.864</a:t>
            </a:r>
            <a:endParaRPr lang="en-US" altLang="zh-CN" sz="1200" dirty="0" smtClean="0">
              <a:latin typeface="+mn-lt"/>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lnSpcReduction="10000"/>
          </a:bodyPr>
          <a:lstStyle/>
          <a:p>
            <a:pPr>
              <a:spcBef>
                <a:spcPts val="800"/>
              </a:spcBef>
              <a:buNone/>
            </a:pPr>
            <a:r>
              <a:rPr lang="en-US" altLang="zh-CN" sz="2400" dirty="0" smtClean="0">
                <a:solidFill>
                  <a:srgbClr val="0000FF"/>
                </a:solidFill>
                <a:latin typeface="+mn-lt"/>
              </a:rPr>
              <a:t>2013-2014</a:t>
            </a:r>
            <a:r>
              <a:rPr lang="zh-CN" altLang="en-US" sz="2400" dirty="0" smtClean="0">
                <a:solidFill>
                  <a:srgbClr val="0000FF"/>
                </a:solidFill>
                <a:latin typeface="+mn-lt"/>
              </a:rPr>
              <a:t> 课题组成员参加学术会议情况</a:t>
            </a:r>
            <a:r>
              <a:rPr lang="zh-CN" altLang="en-US" sz="1800" dirty="0" smtClean="0">
                <a:solidFill>
                  <a:srgbClr val="0000FF"/>
                </a:solidFill>
                <a:latin typeface="+mn-lt"/>
              </a:rPr>
              <a:t>（</a:t>
            </a:r>
            <a:r>
              <a:rPr lang="zh-CN" altLang="en-US" sz="1800" dirty="0" smtClean="0">
                <a:solidFill>
                  <a:srgbClr val="0000FF"/>
                </a:solidFill>
                <a:latin typeface="+mn-lt"/>
              </a:rPr>
              <a:t>部分</a:t>
            </a:r>
            <a:r>
              <a:rPr lang="zh-CN" altLang="en-US" sz="1800" dirty="0" smtClean="0">
                <a:solidFill>
                  <a:srgbClr val="0000FF"/>
                </a:solidFill>
                <a:latin typeface="+mn-lt"/>
              </a:rPr>
              <a:t>）</a:t>
            </a:r>
            <a:endParaRPr lang="en-US" altLang="zh-CN" sz="2400" dirty="0" smtClean="0">
              <a:solidFill>
                <a:srgbClr val="0000FF"/>
              </a:solidFill>
              <a:latin typeface="+mn-lt"/>
            </a:endParaRPr>
          </a:p>
          <a:p>
            <a:pPr>
              <a:spcBef>
                <a:spcPts val="800"/>
              </a:spcBef>
              <a:buFont typeface="Wingdings" pitchFamily="2" charset="2"/>
              <a:buChar char="Ø"/>
            </a:pPr>
            <a:r>
              <a:rPr lang="zh-CN" altLang="en-US" sz="2000" dirty="0" smtClean="0">
                <a:latin typeface="+mn-lt"/>
              </a:rPr>
              <a:t>第</a:t>
            </a:r>
            <a:r>
              <a:rPr lang="en-US" altLang="zh-CN" sz="2000" dirty="0" smtClean="0">
                <a:latin typeface="+mn-lt"/>
              </a:rPr>
              <a:t>21</a:t>
            </a:r>
            <a:r>
              <a:rPr lang="zh-CN" altLang="en-US" sz="2000" dirty="0" smtClean="0">
                <a:latin typeface="+mn-lt"/>
              </a:rPr>
              <a:t>届国际自旋物理论坛（</a:t>
            </a:r>
            <a:r>
              <a:rPr lang="en-US" altLang="zh-CN" sz="2000" dirty="0" smtClean="0">
                <a:latin typeface="+mn-lt"/>
              </a:rPr>
              <a:t>SPIN2014</a:t>
            </a:r>
            <a:r>
              <a:rPr lang="zh-CN" altLang="en-US" sz="2000" dirty="0" smtClean="0">
                <a:latin typeface="+mn-lt"/>
              </a:rPr>
              <a:t>），作报告“</a:t>
            </a:r>
            <a:r>
              <a:rPr lang="en-US" altLang="zh-CN" sz="2000" dirty="0" err="1" smtClean="0">
                <a:latin typeface="+mn-lt"/>
              </a:rPr>
              <a:t>Azimuthal</a:t>
            </a:r>
            <a:r>
              <a:rPr lang="en-US" altLang="zh-CN" sz="2000" dirty="0" smtClean="0">
                <a:latin typeface="+mn-lt"/>
              </a:rPr>
              <a:t> Asymmetries for </a:t>
            </a:r>
            <a:r>
              <a:rPr lang="en-US" altLang="zh-CN" sz="2000" dirty="0" err="1" smtClean="0">
                <a:latin typeface="+mn-lt"/>
              </a:rPr>
              <a:t>eA</a:t>
            </a:r>
            <a:r>
              <a:rPr lang="en-US" altLang="zh-CN" sz="2000" dirty="0" smtClean="0">
                <a:latin typeface="+mn-lt"/>
              </a:rPr>
              <a:t>/</a:t>
            </a:r>
            <a:r>
              <a:rPr lang="en-US" altLang="zh-CN" sz="2000" dirty="0" err="1" smtClean="0">
                <a:latin typeface="+mn-lt"/>
              </a:rPr>
              <a:t>eN</a:t>
            </a:r>
            <a:r>
              <a:rPr lang="en-US" altLang="zh-CN" sz="2000" dirty="0" smtClean="0">
                <a:latin typeface="+mn-lt"/>
              </a:rPr>
              <a:t> Semi-inclusive DIS and Its Nuclear Dependence</a:t>
            </a:r>
            <a:r>
              <a:rPr lang="zh-CN" altLang="en-US" sz="2000" dirty="0" smtClean="0">
                <a:latin typeface="+mn-lt"/>
              </a:rPr>
              <a:t>”，北京，</a:t>
            </a:r>
            <a:r>
              <a:rPr lang="en-US" altLang="zh-CN" sz="2000" dirty="0" smtClean="0">
                <a:latin typeface="+mn-lt"/>
              </a:rPr>
              <a:t>2014.10</a:t>
            </a:r>
          </a:p>
          <a:p>
            <a:pPr>
              <a:spcBef>
                <a:spcPts val="800"/>
              </a:spcBef>
              <a:buFont typeface="Wingdings" pitchFamily="2" charset="2"/>
              <a:buChar char="Ø"/>
            </a:pPr>
            <a:r>
              <a:rPr lang="en-US" altLang="zh-CN" sz="2000" dirty="0" smtClean="0">
                <a:latin typeface="+mn-lt"/>
              </a:rPr>
              <a:t>Workshop on Dense Matter from </a:t>
            </a:r>
            <a:r>
              <a:rPr lang="en-US" altLang="zh-CN" sz="2000" dirty="0" err="1" smtClean="0">
                <a:latin typeface="+mn-lt"/>
              </a:rPr>
              <a:t>Chiral</a:t>
            </a:r>
            <a:r>
              <a:rPr lang="en-US" altLang="zh-CN" sz="2000" dirty="0" smtClean="0">
                <a:latin typeface="+mn-lt"/>
              </a:rPr>
              <a:t> Effective Theory </a:t>
            </a:r>
            <a:r>
              <a:rPr lang="zh-CN" altLang="en-US" sz="2000" dirty="0" smtClean="0">
                <a:latin typeface="+mn-lt"/>
              </a:rPr>
              <a:t>，作报告“</a:t>
            </a:r>
            <a:r>
              <a:rPr lang="en-US" altLang="zh-CN" sz="2000" dirty="0" smtClean="0">
                <a:latin typeface="+mn-lt"/>
              </a:rPr>
              <a:t>Transport Coefficients of Weakly coupled QGP with finite chemical potential</a:t>
            </a:r>
            <a:r>
              <a:rPr lang="zh-CN" altLang="en-US" sz="2000" dirty="0" smtClean="0">
                <a:latin typeface="+mn-lt"/>
              </a:rPr>
              <a:t>”，</a:t>
            </a:r>
            <a:r>
              <a:rPr lang="zh-CN" altLang="en-US" sz="2000" dirty="0" smtClean="0"/>
              <a:t>吉林大学，</a:t>
            </a:r>
            <a:r>
              <a:rPr lang="en-US" altLang="zh-CN" sz="2000" dirty="0" smtClean="0"/>
              <a:t>2014.10</a:t>
            </a:r>
            <a:endParaRPr lang="en-US" altLang="zh-CN" sz="2000" dirty="0" smtClean="0">
              <a:latin typeface="+mn-lt"/>
            </a:endParaRPr>
          </a:p>
          <a:p>
            <a:pPr>
              <a:spcBef>
                <a:spcPts val="800"/>
              </a:spcBef>
              <a:buFont typeface="Wingdings" pitchFamily="2" charset="2"/>
              <a:buChar char="Ø"/>
            </a:pPr>
            <a:r>
              <a:rPr lang="zh-CN" altLang="en-US" sz="2000" dirty="0" smtClean="0">
                <a:latin typeface="+mn-lt"/>
              </a:rPr>
              <a:t>中国物理学会高能物理分会第九届全国会员代表大会暨学术年会，武汉，</a:t>
            </a:r>
            <a:r>
              <a:rPr lang="en-US" altLang="zh-CN" sz="2000" dirty="0" smtClean="0">
                <a:latin typeface="+mn-lt"/>
              </a:rPr>
              <a:t>2014.</a:t>
            </a:r>
          </a:p>
          <a:p>
            <a:pPr>
              <a:spcBef>
                <a:spcPts val="800"/>
              </a:spcBef>
              <a:buFont typeface="Wingdings" pitchFamily="2" charset="2"/>
              <a:buChar char="Ø"/>
            </a:pPr>
            <a:r>
              <a:rPr lang="en-US" altLang="zh-CN" sz="2000" dirty="0" smtClean="0">
                <a:latin typeface="+mn-lt"/>
              </a:rPr>
              <a:t>CTEQ Summer School</a:t>
            </a:r>
            <a:r>
              <a:rPr lang="zh-CN" altLang="en-US" sz="2000" dirty="0" smtClean="0">
                <a:latin typeface="+mn-lt"/>
              </a:rPr>
              <a:t>，北京，</a:t>
            </a:r>
            <a:r>
              <a:rPr lang="en-US" altLang="zh-CN" sz="2000" dirty="0" smtClean="0">
                <a:latin typeface="+mn-lt"/>
              </a:rPr>
              <a:t>2014.6</a:t>
            </a:r>
          </a:p>
          <a:p>
            <a:pPr>
              <a:spcBef>
                <a:spcPts val="800"/>
              </a:spcBef>
              <a:buFont typeface="Wingdings" pitchFamily="2" charset="2"/>
              <a:buChar char="Ø"/>
            </a:pPr>
            <a:r>
              <a:rPr lang="en-US" altLang="zh-CN" sz="2000" dirty="0" err="1" smtClean="0"/>
              <a:t>TeV</a:t>
            </a:r>
            <a:r>
              <a:rPr lang="zh-CN" altLang="en-US" sz="2000" dirty="0" smtClean="0"/>
              <a:t>工作组国际研讨会，中山大学，</a:t>
            </a:r>
            <a:r>
              <a:rPr lang="en-US" altLang="zh-CN" sz="2000" dirty="0" smtClean="0"/>
              <a:t>2014.5</a:t>
            </a:r>
          </a:p>
          <a:p>
            <a:pPr>
              <a:spcBef>
                <a:spcPts val="800"/>
              </a:spcBef>
              <a:buFont typeface="Wingdings" pitchFamily="2" charset="2"/>
              <a:buChar char="Ø"/>
            </a:pPr>
            <a:r>
              <a:rPr lang="en-US" altLang="zh-CN" sz="2000" dirty="0" smtClean="0">
                <a:latin typeface="+mn-lt"/>
              </a:rPr>
              <a:t>Z</a:t>
            </a:r>
            <a:r>
              <a:rPr lang="zh-CN" altLang="en-US" sz="2000" dirty="0" smtClean="0">
                <a:latin typeface="+mn-lt"/>
              </a:rPr>
              <a:t>工厂工作组会议，河南师大，</a:t>
            </a:r>
            <a:r>
              <a:rPr lang="en-US" altLang="zh-CN" sz="2000" dirty="0" smtClean="0">
                <a:latin typeface="+mn-lt"/>
              </a:rPr>
              <a:t>2014.4</a:t>
            </a:r>
          </a:p>
          <a:p>
            <a:pPr>
              <a:spcBef>
                <a:spcPts val="800"/>
              </a:spcBef>
              <a:buFont typeface="Wingdings" pitchFamily="2" charset="2"/>
              <a:buChar char="Ø"/>
            </a:pPr>
            <a:r>
              <a:rPr lang="en-US" altLang="zh-CN" sz="2000" dirty="0" smtClean="0">
                <a:latin typeface="+mn-lt"/>
              </a:rPr>
              <a:t>9th Circum-Pan-Pacific Symposium on High Energy Spin Physics</a:t>
            </a:r>
            <a:r>
              <a:rPr lang="zh-CN" altLang="en-US" sz="2000" dirty="0" smtClean="0">
                <a:latin typeface="+mn-lt"/>
              </a:rPr>
              <a:t>，作报告“</a:t>
            </a:r>
            <a:r>
              <a:rPr lang="en-US" altLang="zh-CN" sz="2000" dirty="0" smtClean="0">
                <a:latin typeface="+mn-lt"/>
              </a:rPr>
              <a:t>Collinear expansion and SIDIS at twist-3</a:t>
            </a:r>
            <a:r>
              <a:rPr lang="zh-CN" altLang="en-US" sz="2000" dirty="0" smtClean="0">
                <a:latin typeface="+mn-lt"/>
              </a:rPr>
              <a:t>”，山东大学，</a:t>
            </a:r>
            <a:r>
              <a:rPr lang="en-US" altLang="zh-CN" sz="2000" dirty="0" smtClean="0">
                <a:latin typeface="+mn-lt"/>
              </a:rPr>
              <a:t>2013.10</a:t>
            </a:r>
          </a:p>
          <a:p>
            <a:pPr>
              <a:spcBef>
                <a:spcPts val="800"/>
              </a:spcBef>
              <a:buFont typeface="Wingdings" pitchFamily="2" charset="2"/>
              <a:buChar char="Ø"/>
            </a:pPr>
            <a:r>
              <a:rPr lang="en-US" altLang="zh-CN" sz="2000" dirty="0" smtClean="0">
                <a:latin typeface="+mn-lt"/>
              </a:rPr>
              <a:t>LHC mini-Workshop</a:t>
            </a:r>
            <a:r>
              <a:rPr lang="zh-CN" altLang="en-US" sz="2000" dirty="0" smtClean="0">
                <a:latin typeface="+mn-lt"/>
              </a:rPr>
              <a:t>，杭州，</a:t>
            </a:r>
            <a:r>
              <a:rPr lang="en-US" altLang="zh-CN" sz="2000" dirty="0" smtClean="0">
                <a:latin typeface="+mn-lt"/>
              </a:rPr>
              <a:t>2013.9</a:t>
            </a:r>
          </a:p>
          <a:p>
            <a:pPr>
              <a:spcBef>
                <a:spcPts val="800"/>
              </a:spcBef>
              <a:buNone/>
            </a:pPr>
            <a:r>
              <a:rPr lang="en-US" altLang="zh-CN" sz="2000" dirty="0" smtClean="0">
                <a:latin typeface="+mn-lt"/>
              </a:rPr>
              <a:t>      ………………</a:t>
            </a:r>
          </a:p>
        </p:txBody>
      </p:sp>
      <p:sp>
        <p:nvSpPr>
          <p:cNvPr id="3" name="日期占位符 2"/>
          <p:cNvSpPr>
            <a:spLocks noGrp="1"/>
          </p:cNvSpPr>
          <p:nvPr>
            <p:ph type="dt" sz="half" idx="10"/>
          </p:nvPr>
        </p:nvSpPr>
        <p:spPr/>
        <p:txBody>
          <a:bodyPr/>
          <a:lstStyle/>
          <a:p>
            <a:r>
              <a:rPr lang="zh-CN" altLang="en-US" smtClean="0"/>
              <a:t>宋玉坤</a:t>
            </a:r>
            <a:endParaRPr lang="zh-CN" altLang="en-US" dirty="0"/>
          </a:p>
        </p:txBody>
      </p:sp>
      <p:sp>
        <p:nvSpPr>
          <p:cNvPr id="4" name="页脚占位符 3"/>
          <p:cNvSpPr>
            <a:spLocks noGrp="1"/>
          </p:cNvSpPr>
          <p:nvPr>
            <p:ph type="ftr" sz="quarter" idx="11"/>
          </p:nvPr>
        </p:nvSpPr>
        <p:spPr/>
        <p:txBody>
          <a:bodyPr/>
          <a:lstStyle/>
          <a:p>
            <a:r>
              <a:rPr lang="zh-CN" altLang="en-US" dirty="0" smtClean="0"/>
              <a:t>粒子物理与原子核物理学科团队立项</a:t>
            </a:r>
            <a:r>
              <a:rPr lang="zh-CN" altLang="en-US" dirty="0" smtClean="0"/>
              <a:t>论证会</a:t>
            </a:r>
          </a:p>
        </p:txBody>
      </p:sp>
      <p:sp>
        <p:nvSpPr>
          <p:cNvPr id="5" name="灯片编号占位符 4"/>
          <p:cNvSpPr>
            <a:spLocks noGrp="1"/>
          </p:cNvSpPr>
          <p:nvPr>
            <p:ph type="sldNum" sz="quarter" idx="12"/>
          </p:nvPr>
        </p:nvSpPr>
        <p:spPr/>
        <p:txBody>
          <a:bodyPr/>
          <a:lstStyle/>
          <a:p>
            <a:fld id="{03EAC226-F100-4C13-85EE-15408D99CCB4}" type="slidenum">
              <a:rPr lang="zh-CN" altLang="en-US" smtClean="0"/>
              <a:pPr/>
              <a:t>9</a:t>
            </a:fld>
            <a:endParaRPr lang="zh-CN" altLang="en-US"/>
          </a:p>
        </p:txBody>
      </p:sp>
      <p:sp>
        <p:nvSpPr>
          <p:cNvPr id="6" name="标题 5"/>
          <p:cNvSpPr>
            <a:spLocks noGrp="1"/>
          </p:cNvSpPr>
          <p:nvPr>
            <p:ph type="title"/>
          </p:nvPr>
        </p:nvSpPr>
        <p:spPr/>
        <p:txBody>
          <a:bodyPr/>
          <a:lstStyle/>
          <a:p>
            <a:r>
              <a:rPr lang="zh-CN" altLang="en-US" dirty="0" smtClean="0"/>
              <a:t>学术交流情况</a:t>
            </a:r>
            <a:endParaRPr lang="zh-CN" alt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书堆型设计模板</Template>
  <TotalTime>4866</TotalTime>
  <Words>1896</Words>
  <Application>Microsoft Office PowerPoint</Application>
  <PresentationFormat>全屏显示(4:3)</PresentationFormat>
  <Paragraphs>265</Paragraphs>
  <Slides>18</Slides>
  <Notes>1</Notes>
  <HiddenSlides>0</HiddenSlides>
  <MMClips>0</MMClips>
  <ScaleCrop>false</ScaleCrop>
  <HeadingPairs>
    <vt:vector size="6" baseType="variant">
      <vt:variant>
        <vt:lpstr>主题</vt:lpstr>
      </vt:variant>
      <vt:variant>
        <vt:i4>1</vt:i4>
      </vt:variant>
      <vt:variant>
        <vt:lpstr>嵌入 OLE 服务器</vt:lpstr>
      </vt:variant>
      <vt:variant>
        <vt:i4>2</vt:i4>
      </vt:variant>
      <vt:variant>
        <vt:lpstr>幻灯片标题</vt:lpstr>
      </vt:variant>
      <vt:variant>
        <vt:i4>18</vt:i4>
      </vt:variant>
    </vt:vector>
  </HeadingPairs>
  <TitlesOfParts>
    <vt:vector size="21" baseType="lpstr">
      <vt:lpstr>Office 主题</vt:lpstr>
      <vt:lpstr>公式</vt:lpstr>
      <vt:lpstr>Equation</vt:lpstr>
      <vt:lpstr>粒子物理与原子核物理 学科团队建设立项论证会</vt:lpstr>
      <vt:lpstr>目录</vt:lpstr>
      <vt:lpstr>粒子物理与原子核物理团队</vt:lpstr>
      <vt:lpstr>粒子物理的研究对象</vt:lpstr>
      <vt:lpstr>粒子物理的标准模型</vt:lpstr>
      <vt:lpstr>本团队研究方向</vt:lpstr>
      <vt:lpstr>团队成员主持的科研项目</vt:lpstr>
      <vt:lpstr>团队成员代表性论文</vt:lpstr>
      <vt:lpstr>学术交流情况</vt:lpstr>
      <vt:lpstr>团队特色与优势</vt:lpstr>
      <vt:lpstr>目录</vt:lpstr>
      <vt:lpstr>学科发展的历史性机遇</vt:lpstr>
      <vt:lpstr>总体目标</vt:lpstr>
      <vt:lpstr>量化指标</vt:lpstr>
      <vt:lpstr>目录</vt:lpstr>
      <vt:lpstr>建设措施</vt:lpstr>
      <vt:lpstr>建设措施</vt:lpstr>
      <vt:lpstr>结束语</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Azimuthal asymmetries</dc:title>
  <dc:creator>songyukun</dc:creator>
  <cp:lastModifiedBy>songyukun</cp:lastModifiedBy>
  <cp:revision>361</cp:revision>
  <dcterms:created xsi:type="dcterms:W3CDTF">2014-10-14T09:39:27Z</dcterms:created>
  <dcterms:modified xsi:type="dcterms:W3CDTF">2014-11-26T20:39:56Z</dcterms:modified>
</cp:coreProperties>
</file>